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4551" r:id="rId1"/>
    <p:sldMasterId id="2147484608" r:id="rId2"/>
    <p:sldMasterId id="2147484612" r:id="rId3"/>
    <p:sldMasterId id="2147484637" r:id="rId4"/>
  </p:sldMasterIdLst>
  <p:notesMasterIdLst>
    <p:notesMasterId r:id="rId28"/>
  </p:notesMasterIdLst>
  <p:handoutMasterIdLst>
    <p:handoutMasterId r:id="rId29"/>
  </p:handoutMasterIdLst>
  <p:sldIdLst>
    <p:sldId id="1845" r:id="rId5"/>
    <p:sldId id="1846" r:id="rId6"/>
    <p:sldId id="1702" r:id="rId7"/>
    <p:sldId id="1684" r:id="rId8"/>
    <p:sldId id="1745" r:id="rId9"/>
    <p:sldId id="1835" r:id="rId10"/>
    <p:sldId id="1834" r:id="rId11"/>
    <p:sldId id="1837" r:id="rId12"/>
    <p:sldId id="1749" r:id="rId13"/>
    <p:sldId id="1750" r:id="rId14"/>
    <p:sldId id="1838" r:id="rId15"/>
    <p:sldId id="1781" r:id="rId16"/>
    <p:sldId id="1839" r:id="rId17"/>
    <p:sldId id="1840" r:id="rId18"/>
    <p:sldId id="1925" r:id="rId19"/>
    <p:sldId id="1926" r:id="rId20"/>
    <p:sldId id="1841" r:id="rId21"/>
    <p:sldId id="1842" r:id="rId22"/>
    <p:sldId id="1843" r:id="rId23"/>
    <p:sldId id="1844" r:id="rId24"/>
    <p:sldId id="1848" r:id="rId25"/>
    <p:sldId id="1849" r:id="rId26"/>
    <p:sldId id="1850" r:id="rId2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zure Opening Section" id="{B3FA51BC-53E9-436B-9DC3-2E9DC8613592}">
          <p14:sldIdLst>
            <p14:sldId id="1845"/>
            <p14:sldId id="1846"/>
          </p14:sldIdLst>
        </p14:section>
        <p14:section name="Azure Main slides" id="{6290A1E8-AFB8-3548-8B68-764E854A696A}">
          <p14:sldIdLst>
            <p14:sldId id="1702"/>
            <p14:sldId id="1684"/>
            <p14:sldId id="1745"/>
            <p14:sldId id="1835"/>
            <p14:sldId id="1834"/>
            <p14:sldId id="1837"/>
            <p14:sldId id="1749"/>
            <p14:sldId id="1750"/>
            <p14:sldId id="1838"/>
            <p14:sldId id="1781"/>
            <p14:sldId id="1839"/>
            <p14:sldId id="1840"/>
            <p14:sldId id="1925"/>
            <p14:sldId id="1926"/>
            <p14:sldId id="1841"/>
            <p14:sldId id="1842"/>
            <p14:sldId id="1843"/>
            <p14:sldId id="1844"/>
            <p14:sldId id="1848"/>
            <p14:sldId id="1849"/>
            <p14:sldId id="185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B4D9"/>
    <a:srgbClr val="EBEBEB"/>
    <a:srgbClr val="FFFFFF"/>
    <a:srgbClr val="FFF100"/>
    <a:srgbClr val="75757A"/>
    <a:srgbClr val="3C3C41"/>
    <a:srgbClr val="30E5D0"/>
    <a:srgbClr val="008272"/>
    <a:srgbClr val="0777D3"/>
    <a:srgbClr val="000000"/>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94" autoAdjust="0"/>
    <p:restoredTop sz="86378" autoAdjust="0"/>
  </p:normalViewPr>
  <p:slideViewPr>
    <p:cSldViewPr snapToGrid="0">
      <p:cViewPr varScale="1">
        <p:scale>
          <a:sx n="78" d="100"/>
          <a:sy n="78" d="100"/>
        </p:scale>
        <p:origin x="27" y="453"/>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50" d="100"/>
        <a:sy n="150" d="100"/>
      </p:scale>
      <p:origin x="0" y="0"/>
    </p:cViewPr>
  </p:sorterViewPr>
  <p:notesViewPr>
    <p:cSldViewPr snapToGrid="0" showGuides="1">
      <p:cViewPr varScale="1">
        <p:scale>
          <a:sx n="66" d="100"/>
          <a:sy n="66" d="100"/>
        </p:scale>
        <p:origin x="2280"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11/12/2020 8:53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11/12/2020 8:53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711620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23</a:t>
            </a:fld>
            <a:endParaRPr lang="en-US" dirty="0"/>
          </a:p>
        </p:txBody>
      </p:sp>
    </p:spTree>
    <p:extLst>
      <p:ext uri="{BB962C8B-B14F-4D97-AF65-F5344CB8AC3E}">
        <p14:creationId xmlns:p14="http://schemas.microsoft.com/office/powerpoint/2010/main" val="1917197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202236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59596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00322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Light" pitchFamily="34" charset="0"/>
                <a:ea typeface="+mn-ea"/>
                <a:cs typeface="+mn-cs"/>
              </a:rPr>
              <a:t>Today, Azure Cosmos DB can be accessed by using five different APIs. The underlying data structure in Azure Cosmos DB is a data model based on atom record sequences that enabled Azure Cosmos DB to support multiple data models. Because of the flexible nature of atom record sequences, Azure Cosmos DB will be able to support many more models and APIs over time.</a:t>
            </a:r>
          </a:p>
          <a:p>
            <a:br>
              <a:rPr lang="en-US" b="1"/>
            </a:br>
            <a:r>
              <a:rPr lang="en-US" sz="882" b="1" i="0" kern="1200">
                <a:solidFill>
                  <a:schemeClr val="tx1"/>
                </a:solidFill>
                <a:effectLst/>
                <a:latin typeface="Segoe UI Light" pitchFamily="34" charset="0"/>
                <a:ea typeface="+mn-ea"/>
                <a:cs typeface="+mn-cs"/>
              </a:rPr>
              <a:t>MongoDB API</a:t>
            </a:r>
          </a:p>
          <a:p>
            <a:r>
              <a:rPr lang="en-US" sz="882" b="0" i="0" kern="1200">
                <a:solidFill>
                  <a:schemeClr val="tx1"/>
                </a:solidFill>
                <a:effectLst/>
                <a:latin typeface="Segoe UI Light" pitchFamily="34" charset="0"/>
                <a:ea typeface="+mn-ea"/>
                <a:cs typeface="+mn-cs"/>
              </a:rPr>
              <a:t>The MongoDB API in Azure Cosmos DB acts as a massively scalable MongoDB service powered by the Azure Cosmos DB platform. It is compatible with existing MongoDB libraries, drivers, tools, and applications.</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Table API</a:t>
            </a:r>
          </a:p>
          <a:p>
            <a:r>
              <a:rPr lang="en-US" sz="882" b="0" i="0" kern="1200">
                <a:solidFill>
                  <a:schemeClr val="tx1"/>
                </a:solidFill>
                <a:effectLst/>
                <a:latin typeface="Segoe UI Light" pitchFamily="34" charset="0"/>
                <a:ea typeface="+mn-ea"/>
                <a:cs typeface="+mn-cs"/>
              </a:rPr>
              <a:t>The Table API in Azure Cosmos DB is a key-value database service built to provide premium capabilities (for example, automatic indexing, guaranteed low latency, and global distribution) to existing Azure Table storage applications without making any app changes.</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Gremlin API</a:t>
            </a:r>
          </a:p>
          <a:p>
            <a:r>
              <a:rPr lang="en-US" sz="882" b="0" i="0" kern="1200">
                <a:solidFill>
                  <a:schemeClr val="tx1"/>
                </a:solidFill>
                <a:effectLst/>
                <a:latin typeface="Segoe UI Light" pitchFamily="34" charset="0"/>
                <a:ea typeface="+mn-ea"/>
                <a:cs typeface="+mn-cs"/>
              </a:rPr>
              <a:t>The Gremlin API in Azure Cosmos DB is a fully managed, horizontally scalable graph database service that makes it easy to build and run applications that work with highly connected datasets supporting Open Graph APIs (based on the Apache </a:t>
            </a:r>
            <a:r>
              <a:rPr lang="en-US" sz="882" b="0" i="0" kern="1200" err="1">
                <a:solidFill>
                  <a:schemeClr val="tx1"/>
                </a:solidFill>
                <a:effectLst/>
                <a:latin typeface="Segoe UI Light" pitchFamily="34" charset="0"/>
                <a:ea typeface="+mn-ea"/>
                <a:cs typeface="+mn-cs"/>
              </a:rPr>
              <a:t>TinkerPop</a:t>
            </a:r>
            <a:r>
              <a:rPr lang="en-US" sz="882" b="0" i="0" kern="1200">
                <a:solidFill>
                  <a:schemeClr val="tx1"/>
                </a:solidFill>
                <a:effectLst/>
                <a:latin typeface="Segoe UI Light" pitchFamily="34" charset="0"/>
                <a:ea typeface="+mn-ea"/>
                <a:cs typeface="+mn-cs"/>
              </a:rPr>
              <a:t> specification, Apache Gremlin).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11/12/2020 8:53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72533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kern="1200">
                <a:solidFill>
                  <a:schemeClr val="tx1"/>
                </a:solidFill>
                <a:effectLst/>
                <a:latin typeface="Segoe UI Light" pitchFamily="34" charset="0"/>
                <a:ea typeface="+mn-ea"/>
                <a:cs typeface="+mn-cs"/>
              </a:rPr>
              <a:t>Apache Cassandra API</a:t>
            </a:r>
          </a:p>
          <a:p>
            <a:r>
              <a:rPr lang="en-US" sz="882" b="0" i="0" kern="1200">
                <a:solidFill>
                  <a:schemeClr val="tx1"/>
                </a:solidFill>
                <a:effectLst/>
                <a:latin typeface="Segoe UI Light" pitchFamily="34" charset="0"/>
                <a:ea typeface="+mn-ea"/>
                <a:cs typeface="+mn-cs"/>
              </a:rPr>
              <a:t>The Cassandra API in Azure Cosmos DB is a globally distributed Apache Cassandra service powered by the Azure Cosmos DB platform. Compatible with existing Apache Cassandra libraries, drivers, tools, and applications.</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SQL API</a:t>
            </a:r>
          </a:p>
          <a:p>
            <a:r>
              <a:rPr lang="en-US" sz="882" b="0" i="0" kern="1200">
                <a:solidFill>
                  <a:schemeClr val="tx1"/>
                </a:solidFill>
                <a:effectLst/>
                <a:latin typeface="Segoe UI Light" pitchFamily="34" charset="0"/>
                <a:ea typeface="+mn-ea"/>
                <a:cs typeface="+mn-cs"/>
              </a:rPr>
              <a:t>The SQL API in Azure Cosmos DB is a JavaScript and JavaScript Object Notation (JSON) native API based on the Azure Cosmos DB database engine. The SQL API also provides query capabilities rooted in the familiar SQL query language. By using SQL, you can query for documents based on their identifiers or make deeper queries based on properties of the document, complex objects, or even the existence of specific properties. The SQL API supports the execution of JavaScript logic within the database in the form of stored procedures, triggers, and user-defined functions.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11/12/2020 8:53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095245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459596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22</a:t>
            </a:fld>
            <a:endParaRPr lang="en-US" dirty="0"/>
          </a:p>
        </p:txBody>
      </p:sp>
    </p:spTree>
    <p:extLst>
      <p:ext uri="{BB962C8B-B14F-4D97-AF65-F5344CB8AC3E}">
        <p14:creationId xmlns:p14="http://schemas.microsoft.com/office/powerpoint/2010/main" val="9879401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25.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6.jpeg"/><Relationship Id="rId1" Type="http://schemas.openxmlformats.org/officeDocument/2006/relationships/slideMaster" Target="../slideMasters/slideMaster1.xml"/><Relationship Id="rId4" Type="http://schemas.openxmlformats.org/officeDocument/2006/relationships/image" Target="../media/image25.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7.jpeg"/><Relationship Id="rId1" Type="http://schemas.openxmlformats.org/officeDocument/2006/relationships/slideMaster" Target="../slideMasters/slideMaster1.xml"/><Relationship Id="rId4" Type="http://schemas.openxmlformats.org/officeDocument/2006/relationships/image" Target="../media/image25.jpe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4.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5.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Master" Target="../slideMasters/slideMaster3.xml"/><Relationship Id="rId4" Type="http://schemas.openxmlformats.org/officeDocument/2006/relationships/image" Target="../media/image38.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Master" Target="../slideMasters/slideMaster3.xml"/><Relationship Id="rId4" Type="http://schemas.openxmlformats.org/officeDocument/2006/relationships/image" Target="../media/image43.jp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6.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7.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8.jpeg"/><Relationship Id="rId1" Type="http://schemas.openxmlformats.org/officeDocument/2006/relationships/slideMaster" Target="../slideMasters/slideMaster4.xml"/><Relationship Id="rId4" Type="http://schemas.openxmlformats.org/officeDocument/2006/relationships/image" Target="../media/image45.emf"/></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Master" Target="../slideMasters/slideMaster4.xml"/><Relationship Id="rId5" Type="http://schemas.openxmlformats.org/officeDocument/2006/relationships/image" Target="../media/image54.jpg"/><Relationship Id="rId4" Type="http://schemas.openxmlformats.org/officeDocument/2006/relationships/image" Target="../media/image53.jp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Master" Target="../slideMasters/slideMaster4.xml"/><Relationship Id="rId4" Type="http://schemas.openxmlformats.org/officeDocument/2006/relationships/image" Target="../media/image57.jp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6.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Azure Technical Trainer Role Based Training</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1"/>
            <a:ext cx="6093577" cy="6994525"/>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3183626"/>
            <a:ext cx="6092825" cy="553998"/>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65138" y="567457"/>
            <a:ext cx="11530584" cy="830020"/>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1507306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04345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61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5"/>
            <a:ext cx="979537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090314"/>
            <a:ext cx="985397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459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160838" y="0"/>
            <a:ext cx="8275637" cy="6994525"/>
          </a:xfrm>
          <a:blipFill>
            <a:blip r:embed="rId2"/>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72542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173537" y="454163"/>
            <a:ext cx="7826423" cy="6086337"/>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2693012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31838514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32453124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54886129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74978511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99768323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402534772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38001136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18623078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164013" y="450062"/>
            <a:ext cx="7848600" cy="6094399"/>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65138" y="960439"/>
            <a:ext cx="4983162" cy="3325812"/>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8716452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718718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accent5"/>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250618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353711638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95288945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endParaRPr lang="en-US" dirty="0"/>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57857513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427598532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endParaRPr lang="en-US" dirty="0"/>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74519342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44597993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03033504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tx1"/>
                </a:solidFill>
              </a:defRPr>
            </a:lvl1pPr>
          </a:lstStyle>
          <a:p>
            <a:r>
              <a:rPr lang="en-US" dirty="0"/>
              <a:t>Thank you.</a:t>
            </a:r>
          </a:p>
        </p:txBody>
      </p:sp>
    </p:spTree>
    <p:extLst>
      <p:ext uri="{BB962C8B-B14F-4D97-AF65-F5344CB8AC3E}">
        <p14:creationId xmlns:p14="http://schemas.microsoft.com/office/powerpoint/2010/main" val="754670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128128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7484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683579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563748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4029454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3526653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401854809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37343297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26456773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92447797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44795122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219388063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114479411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55794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59916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382068001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838908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7472404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7375561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04678111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78500336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31457749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58988714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115910929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58269531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29763017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Tree>
    <p:extLst>
      <p:ext uri="{BB962C8B-B14F-4D97-AF65-F5344CB8AC3E}">
        <p14:creationId xmlns:p14="http://schemas.microsoft.com/office/powerpoint/2010/main" val="243372835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61673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706873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4158608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9762698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image" Target="../media/image30.png"/><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theme" Target="../theme/theme3.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image" Target="../media/image44.emf"/><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76" r:id="rId1"/>
    <p:sldLayoutId id="2147484552" r:id="rId2"/>
    <p:sldLayoutId id="2147484553" r:id="rId3"/>
    <p:sldLayoutId id="2147484581" r:id="rId4"/>
    <p:sldLayoutId id="2147484583" r:id="rId5"/>
    <p:sldLayoutId id="2147484585" r:id="rId6"/>
    <p:sldLayoutId id="2147484586" r:id="rId7"/>
    <p:sldLayoutId id="2147484588" r:id="rId8"/>
    <p:sldLayoutId id="2147484589" r:id="rId9"/>
    <p:sldLayoutId id="2147484556" r:id="rId10"/>
    <p:sldLayoutId id="2147484557" r:id="rId11"/>
    <p:sldLayoutId id="2147484610" r:id="rId12"/>
    <p:sldLayoutId id="2147484558" r:id="rId13"/>
    <p:sldLayoutId id="2147484559" r:id="rId14"/>
    <p:sldLayoutId id="2147484668" r:id="rId15"/>
    <p:sldLayoutId id="2147484666" r:id="rId16"/>
    <p:sldLayoutId id="2147484560" r:id="rId17"/>
    <p:sldLayoutId id="2147484561" r:id="rId18"/>
    <p:sldLayoutId id="2147484562" r:id="rId19"/>
    <p:sldLayoutId id="2147484580" r:id="rId20"/>
    <p:sldLayoutId id="2147484563" r:id="rId21"/>
    <p:sldLayoutId id="2147484564" r:id="rId22"/>
    <p:sldLayoutId id="2147484566" r:id="rId23"/>
    <p:sldLayoutId id="2147484669" r:id="rId24"/>
    <p:sldLayoutId id="2147484667" r:id="rId25"/>
    <p:sldLayoutId id="2147484567" r:id="rId26"/>
    <p:sldLayoutId id="2147484568" r:id="rId27"/>
    <p:sldLayoutId id="2147484577" r:id="rId28"/>
    <p:sldLayoutId id="2147484570" r:id="rId29"/>
    <p:sldLayoutId id="2147484571" r:id="rId30"/>
    <p:sldLayoutId id="2147484572" r:id="rId3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
        <p:nvSpPr>
          <p:cNvPr id="5" name="Text Placeholder 4">
            <a:extLst>
              <a:ext uri="{FF2B5EF4-FFF2-40B4-BE49-F238E27FC236}">
                <a16:creationId xmlns:a16="http://schemas.microsoft.com/office/drawing/2014/main" id="{58032683-9535-EA4A-933A-0D812239AE62}"/>
              </a:ext>
            </a:extLst>
          </p:cNvPr>
          <p:cNvSpPr txBox="1">
            <a:spLocks/>
          </p:cNvSpPr>
          <p:nvPr userDrawn="1"/>
        </p:nvSpPr>
        <p:spPr>
          <a:xfrm>
            <a:off x="465138" y="1853742"/>
            <a:ext cx="11456988" cy="181588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400"/>
              </a:lnSpc>
            </a:pPr>
            <a:r>
              <a:rPr lang="en-US" sz="2000" dirty="0">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3294407995"/>
      </p:ext>
    </p:extLst>
  </p:cSld>
  <p:clrMap bg1="lt1" tx1="dk1" bg2="lt2" tx2="dk2" accent1="accent1" accent2="accent2" accent3="accent3" accent4="accent4" accent5="accent5" accent6="accent6" hlink="hlink" folHlink="folHlink"/>
  <p:sldLayoutIdLst>
    <p:sldLayoutId id="2147484609" r:id="rId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6" cstate="print">
            <a:extLst>
              <a:ext uri="{28A0092B-C50C-407E-A947-70E740481C1C}">
                <a14:useLocalDpi xmlns:a14="http://schemas.microsoft.com/office/drawing/2010/main"/>
              </a:ext>
            </a:extLst>
          </a:blip>
          <a:srcRect b="249"/>
          <a:stretch/>
        </p:blipFill>
        <p:spPr>
          <a:xfrm>
            <a:off x="12539569" y="0"/>
            <a:ext cx="682920" cy="6994525"/>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5884865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 id="2147484624" r:id="rId12"/>
    <p:sldLayoutId id="2147484625" r:id="rId13"/>
    <p:sldLayoutId id="2147484626" r:id="rId14"/>
    <p:sldLayoutId id="2147484627" r:id="rId15"/>
    <p:sldLayoutId id="2147484628" r:id="rId16"/>
    <p:sldLayoutId id="2147484629" r:id="rId17"/>
    <p:sldLayoutId id="2147484630" r:id="rId18"/>
    <p:sldLayoutId id="2147484631" r:id="rId19"/>
    <p:sldLayoutId id="2147484632" r:id="rId20"/>
    <p:sldLayoutId id="2147484633" r:id="rId21"/>
    <p:sldLayoutId id="2147484634" r:id="rId22"/>
    <p:sldLayoutId id="2147484635" r:id="rId23"/>
    <p:sldLayoutId id="2147484636" r:id="rId24"/>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2559431522"/>
      </p:ext>
    </p:extLst>
  </p:cSld>
  <p:clrMap bg1="lt1" tx1="dk1" bg2="lt2" tx2="dk2" accent1="accent1" accent2="accent2" accent3="accent3" accent4="accent4" accent5="accent5" accent6="accent6" hlink="hlink" folHlink="folHlink"/>
  <p:sldLayoutIdLst>
    <p:sldLayoutId id="2147484638" r:id="rId1"/>
    <p:sldLayoutId id="2147484639" r:id="rId2"/>
    <p:sldLayoutId id="2147484640" r:id="rId3"/>
    <p:sldLayoutId id="2147484641" r:id="rId4"/>
    <p:sldLayoutId id="2147484642" r:id="rId5"/>
    <p:sldLayoutId id="2147484643" r:id="rId6"/>
    <p:sldLayoutId id="2147484644" r:id="rId7"/>
    <p:sldLayoutId id="2147484645" r:id="rId8"/>
    <p:sldLayoutId id="2147484646" r:id="rId9"/>
    <p:sldLayoutId id="2147484647" r:id="rId10"/>
    <p:sldLayoutId id="2147484648" r:id="rId11"/>
    <p:sldLayoutId id="2147484649" r:id="rId12"/>
    <p:sldLayoutId id="2147484650" r:id="rId13"/>
    <p:sldLayoutId id="2147484651" r:id="rId14"/>
    <p:sldLayoutId id="2147484652" r:id="rId15"/>
    <p:sldLayoutId id="2147484653" r:id="rId16"/>
    <p:sldLayoutId id="2147484654" r:id="rId17"/>
    <p:sldLayoutId id="2147484655" r:id="rId18"/>
    <p:sldLayoutId id="2147484656" r:id="rId19"/>
    <p:sldLayoutId id="2147484657" r:id="rId20"/>
    <p:sldLayoutId id="2147484658" r:id="rId21"/>
    <p:sldLayoutId id="2147484659" r:id="rId22"/>
    <p:sldLayoutId id="2147484660" r:id="rId23"/>
    <p:sldLayoutId id="2147484661" r:id="rId24"/>
    <p:sldLayoutId id="2147484662" r:id="rId25"/>
    <p:sldLayoutId id="2147484663" r:id="rId2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en-us/learn/"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59.svg"/></Relationships>
</file>

<file path=ppt/slides/_rels/slide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59.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704CF6A-EDE4-3945-86E3-F2046FE39782}"/>
              </a:ext>
            </a:extLst>
          </p:cNvPr>
          <p:cNvSpPr>
            <a:spLocks noGrp="1"/>
          </p:cNvSpPr>
          <p:nvPr>
            <p:ph type="title"/>
          </p:nvPr>
        </p:nvSpPr>
        <p:spPr>
          <a:xfrm>
            <a:off x="437277" y="2095500"/>
            <a:ext cx="5537797" cy="2316162"/>
          </a:xfrm>
        </p:spPr>
        <p:txBody>
          <a:bodyPr/>
          <a:lstStyle/>
          <a:p>
            <a:r>
              <a:rPr lang="en-US" sz="4400" b="1" dirty="0"/>
              <a:t>AZ-303: Microsoft Azure Architect Technologies</a:t>
            </a:r>
          </a:p>
        </p:txBody>
      </p:sp>
      <p:pic>
        <p:nvPicPr>
          <p:cNvPr id="2" name="Picture 1">
            <a:extLst>
              <a:ext uri="{FF2B5EF4-FFF2-40B4-BE49-F238E27FC236}">
                <a16:creationId xmlns:a16="http://schemas.microsoft.com/office/drawing/2014/main" id="{4BC83C65-A01A-45BE-8909-ACEE5C7DAD6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Tree>
    <p:extLst>
      <p:ext uri="{BB962C8B-B14F-4D97-AF65-F5344CB8AC3E}">
        <p14:creationId xmlns:p14="http://schemas.microsoft.com/office/powerpoint/2010/main" val="363223488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D75110-EA53-4E7A-AFF0-4A36951A32A5}"/>
              </a:ext>
            </a:extLst>
          </p:cNvPr>
          <p:cNvSpPr>
            <a:spLocks noGrp="1"/>
          </p:cNvSpPr>
          <p:nvPr>
            <p:ph type="title"/>
          </p:nvPr>
        </p:nvSpPr>
        <p:spPr/>
        <p:txBody>
          <a:bodyPr/>
          <a:lstStyle/>
          <a:p>
            <a:r>
              <a:rPr lang="en-US" b="1" dirty="0"/>
              <a:t>Overview of Azure Cosmos DB (1 of 2)</a:t>
            </a:r>
          </a:p>
        </p:txBody>
      </p:sp>
      <p:pic>
        <p:nvPicPr>
          <p:cNvPr id="4" name="Picture 3">
            <a:extLst>
              <a:ext uri="{FF2B5EF4-FFF2-40B4-BE49-F238E27FC236}">
                <a16:creationId xmlns:a16="http://schemas.microsoft.com/office/drawing/2014/main" id="{799D80DB-8B91-45C9-8507-648FB4304D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484" y="1852393"/>
            <a:ext cx="11009420" cy="4509353"/>
          </a:xfrm>
          <a:prstGeom prst="rect">
            <a:avLst/>
          </a:prstGeom>
        </p:spPr>
      </p:pic>
      <p:sp>
        <p:nvSpPr>
          <p:cNvPr id="5" name="Text Placeholder 14">
            <a:extLst>
              <a:ext uri="{FF2B5EF4-FFF2-40B4-BE49-F238E27FC236}">
                <a16:creationId xmlns:a16="http://schemas.microsoft.com/office/drawing/2014/main" id="{4AE43ACB-CC36-46C2-B142-F9038440F218}"/>
              </a:ext>
            </a:extLst>
          </p:cNvPr>
          <p:cNvSpPr>
            <a:spLocks noGrp="1"/>
          </p:cNvSpPr>
          <p:nvPr>
            <p:ph type="body" sz="quarter" idx="10"/>
          </p:nvPr>
        </p:nvSpPr>
        <p:spPr>
          <a:xfrm>
            <a:off x="465138" y="1195050"/>
            <a:ext cx="9572625" cy="307777"/>
          </a:xfrm>
        </p:spPr>
        <p:txBody>
          <a:bodyPr/>
          <a:lstStyle/>
          <a:p>
            <a:pPr marL="0" indent="0">
              <a:buNone/>
            </a:pPr>
            <a:r>
              <a:rPr lang="en-US" sz="2400" dirty="0">
                <a:latin typeface="+mj-lt"/>
              </a:rPr>
              <a:t>Azure Cosmos DB is a globally distributed and elastically scalable database.</a:t>
            </a:r>
          </a:p>
        </p:txBody>
      </p:sp>
    </p:spTree>
    <p:extLst>
      <p:ext uri="{BB962C8B-B14F-4D97-AF65-F5344CB8AC3E}">
        <p14:creationId xmlns:p14="http://schemas.microsoft.com/office/powerpoint/2010/main" val="245469689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D75110-EA53-4E7A-AFF0-4A36951A32A5}"/>
              </a:ext>
            </a:extLst>
          </p:cNvPr>
          <p:cNvSpPr>
            <a:spLocks noGrp="1"/>
          </p:cNvSpPr>
          <p:nvPr>
            <p:ph type="title"/>
          </p:nvPr>
        </p:nvSpPr>
        <p:spPr/>
        <p:txBody>
          <a:bodyPr/>
          <a:lstStyle/>
          <a:p>
            <a:r>
              <a:rPr lang="en-US" b="1" dirty="0"/>
              <a:t>Overview of Azure Cosmos DB (2 of 2)</a:t>
            </a:r>
          </a:p>
        </p:txBody>
      </p:sp>
      <p:sp>
        <p:nvSpPr>
          <p:cNvPr id="5" name="Text Placeholder 14">
            <a:extLst>
              <a:ext uri="{FF2B5EF4-FFF2-40B4-BE49-F238E27FC236}">
                <a16:creationId xmlns:a16="http://schemas.microsoft.com/office/drawing/2014/main" id="{763F1E8B-FD64-4037-BCF2-D87D96EE8756}"/>
              </a:ext>
            </a:extLst>
          </p:cNvPr>
          <p:cNvSpPr>
            <a:spLocks noGrp="1"/>
          </p:cNvSpPr>
          <p:nvPr>
            <p:ph type="body" sz="quarter" idx="10"/>
          </p:nvPr>
        </p:nvSpPr>
        <p:spPr>
          <a:xfrm>
            <a:off x="465138" y="1195050"/>
            <a:ext cx="9572625" cy="2154436"/>
          </a:xfrm>
        </p:spPr>
        <p:txBody>
          <a:bodyPr/>
          <a:lstStyle/>
          <a:p>
            <a:r>
              <a:rPr lang="en-US" dirty="0"/>
              <a:t>Cosmos DB supports a number of APIs</a:t>
            </a:r>
          </a:p>
          <a:p>
            <a:pPr marL="571500" lvl="1" indent="-342900">
              <a:buFont typeface="Arial" panose="020B0604020202020204" pitchFamily="34" charset="0"/>
              <a:buChar char="•"/>
            </a:pPr>
            <a:r>
              <a:rPr lang="en-US" dirty="0"/>
              <a:t>SQL</a:t>
            </a:r>
          </a:p>
          <a:p>
            <a:pPr marL="571500" lvl="1" indent="-342900">
              <a:buFont typeface="Arial" panose="020B0604020202020204" pitchFamily="34" charset="0"/>
              <a:buChar char="•"/>
            </a:pPr>
            <a:r>
              <a:rPr lang="en-US" dirty="0"/>
              <a:t>MongoDB</a:t>
            </a:r>
          </a:p>
          <a:p>
            <a:pPr marL="571500" lvl="1" indent="-342900">
              <a:buFont typeface="Arial" panose="020B0604020202020204" pitchFamily="34" charset="0"/>
              <a:buChar char="•"/>
            </a:pPr>
            <a:r>
              <a:rPr lang="en-US" dirty="0"/>
              <a:t>Cassandra</a:t>
            </a:r>
          </a:p>
          <a:p>
            <a:pPr marL="571500" lvl="1" indent="-342900">
              <a:buFont typeface="Arial" panose="020B0604020202020204" pitchFamily="34" charset="0"/>
              <a:buChar char="•"/>
            </a:pPr>
            <a:r>
              <a:rPr lang="en-US" dirty="0"/>
              <a:t>Table API</a:t>
            </a:r>
          </a:p>
          <a:p>
            <a:pPr marL="571500" lvl="1" indent="-342900">
              <a:buFont typeface="Arial" panose="020B0604020202020204" pitchFamily="34" charset="0"/>
              <a:buChar char="•"/>
            </a:pPr>
            <a:r>
              <a:rPr lang="en-US" dirty="0"/>
              <a:t>Gremlin</a:t>
            </a:r>
          </a:p>
          <a:p>
            <a:endParaRPr lang="en-US" dirty="0"/>
          </a:p>
        </p:txBody>
      </p:sp>
      <p:pic>
        <p:nvPicPr>
          <p:cNvPr id="4" name="Picture 3">
            <a:extLst>
              <a:ext uri="{FF2B5EF4-FFF2-40B4-BE49-F238E27FC236}">
                <a16:creationId xmlns:a16="http://schemas.microsoft.com/office/drawing/2014/main" id="{686D958F-C9A0-4C81-AD50-8560012930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1450" y="1569268"/>
            <a:ext cx="1676096" cy="1044337"/>
          </a:xfrm>
          <a:prstGeom prst="rect">
            <a:avLst/>
          </a:prstGeom>
        </p:spPr>
      </p:pic>
      <p:pic>
        <p:nvPicPr>
          <p:cNvPr id="7" name="Picture 6">
            <a:extLst>
              <a:ext uri="{FF2B5EF4-FFF2-40B4-BE49-F238E27FC236}">
                <a16:creationId xmlns:a16="http://schemas.microsoft.com/office/drawing/2014/main" id="{B5813F25-BAAA-441A-85E8-25EB2A70C5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3817" y="2396132"/>
            <a:ext cx="2906945" cy="953354"/>
          </a:xfrm>
          <a:prstGeom prst="rect">
            <a:avLst/>
          </a:prstGeom>
        </p:spPr>
      </p:pic>
      <p:pic>
        <p:nvPicPr>
          <p:cNvPr id="9" name="Picture 8">
            <a:extLst>
              <a:ext uri="{FF2B5EF4-FFF2-40B4-BE49-F238E27FC236}">
                <a16:creationId xmlns:a16="http://schemas.microsoft.com/office/drawing/2014/main" id="{B836F1A8-9F46-4551-B958-115BEE9DA9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9879" y="2400839"/>
            <a:ext cx="1660758" cy="1096423"/>
          </a:xfrm>
          <a:prstGeom prst="rect">
            <a:avLst/>
          </a:prstGeom>
        </p:spPr>
      </p:pic>
      <p:pic>
        <p:nvPicPr>
          <p:cNvPr id="11" name="Picture 10">
            <a:extLst>
              <a:ext uri="{FF2B5EF4-FFF2-40B4-BE49-F238E27FC236}">
                <a16:creationId xmlns:a16="http://schemas.microsoft.com/office/drawing/2014/main" id="{6856EA66-A44B-4729-BD34-C7BC60D5E7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7959" y="3497262"/>
            <a:ext cx="3013561" cy="1042072"/>
          </a:xfrm>
          <a:prstGeom prst="rect">
            <a:avLst/>
          </a:prstGeom>
        </p:spPr>
      </p:pic>
      <p:pic>
        <p:nvPicPr>
          <p:cNvPr id="13" name="Picture 12">
            <a:extLst>
              <a:ext uri="{FF2B5EF4-FFF2-40B4-BE49-F238E27FC236}">
                <a16:creationId xmlns:a16="http://schemas.microsoft.com/office/drawing/2014/main" id="{996CC843-16A6-4E91-9DFB-52C5AB89E9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14554" y="4703051"/>
            <a:ext cx="2689515" cy="1055004"/>
          </a:xfrm>
          <a:prstGeom prst="rect">
            <a:avLst/>
          </a:prstGeom>
        </p:spPr>
      </p:pic>
    </p:spTree>
    <p:extLst>
      <p:ext uri="{BB962C8B-B14F-4D97-AF65-F5344CB8AC3E}">
        <p14:creationId xmlns:p14="http://schemas.microsoft.com/office/powerpoint/2010/main" val="298391016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D48BE0-0E1D-4ED8-9FFF-F91F911217CF}"/>
              </a:ext>
            </a:extLst>
          </p:cNvPr>
          <p:cNvSpPr>
            <a:spLocks noGrp="1"/>
          </p:cNvSpPr>
          <p:nvPr>
            <p:ph type="title"/>
          </p:nvPr>
        </p:nvSpPr>
        <p:spPr>
          <a:xfrm>
            <a:off x="453708" y="632779"/>
            <a:ext cx="11533187" cy="411162"/>
          </a:xfrm>
        </p:spPr>
        <p:txBody>
          <a:bodyPr/>
          <a:lstStyle/>
          <a:p>
            <a:r>
              <a:rPr lang="en-US" b="1" dirty="0"/>
              <a:t>High Availability with Cosmos DB (1 of 3)</a:t>
            </a:r>
          </a:p>
        </p:txBody>
      </p:sp>
      <p:pic>
        <p:nvPicPr>
          <p:cNvPr id="3" name="Picture 2">
            <a:extLst>
              <a:ext uri="{FF2B5EF4-FFF2-40B4-BE49-F238E27FC236}">
                <a16:creationId xmlns:a16="http://schemas.microsoft.com/office/drawing/2014/main" id="{A81EE61C-435E-4C16-B19B-3049C38533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1650" y="1220195"/>
            <a:ext cx="8459759" cy="5625740"/>
          </a:xfrm>
          <a:prstGeom prst="rect">
            <a:avLst/>
          </a:prstGeom>
        </p:spPr>
      </p:pic>
    </p:spTree>
    <p:extLst>
      <p:ext uri="{BB962C8B-B14F-4D97-AF65-F5344CB8AC3E}">
        <p14:creationId xmlns:p14="http://schemas.microsoft.com/office/powerpoint/2010/main" val="175755252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229340"/>
            <a:ext cx="9572625" cy="5232202"/>
          </a:xfrm>
        </p:spPr>
        <p:txBody>
          <a:bodyPr/>
          <a:lstStyle/>
          <a:p>
            <a:r>
              <a:rPr lang="en-US" dirty="0"/>
              <a:t>SLAs for availability</a:t>
            </a:r>
          </a:p>
          <a:p>
            <a:endParaRPr lang="en-US" dirty="0"/>
          </a:p>
          <a:p>
            <a:endParaRPr lang="en-US" dirty="0"/>
          </a:p>
          <a:p>
            <a:endParaRPr lang="en-US" dirty="0"/>
          </a:p>
          <a:p>
            <a:endParaRPr lang="en-US" dirty="0"/>
          </a:p>
          <a:p>
            <a:endParaRPr lang="en-US" dirty="0"/>
          </a:p>
          <a:p>
            <a:endParaRPr lang="en-US" dirty="0"/>
          </a:p>
          <a:p>
            <a:endParaRPr lang="en-US" dirty="0"/>
          </a:p>
          <a:p>
            <a:r>
              <a:rPr lang="en-US" dirty="0"/>
              <a:t>High availability with Cosmos DB in the event of regional outages</a:t>
            </a:r>
          </a:p>
          <a:p>
            <a:pPr marL="571500" lvl="1" indent="-342900">
              <a:buFont typeface="Arial" panose="020B0604020202020204" pitchFamily="34" charset="0"/>
              <a:buChar char="•"/>
            </a:pPr>
            <a:r>
              <a:rPr lang="en-US" dirty="0"/>
              <a:t>With Cosmos DB, before a write operation is acknowledged to the client, the data is durably committed by a quorum of replicas within the region that accepts the write operations</a:t>
            </a:r>
          </a:p>
          <a:p>
            <a:pPr marL="571500" lvl="1" indent="-342900">
              <a:buFont typeface="Arial" panose="020B0604020202020204" pitchFamily="34" charset="0"/>
              <a:buChar char="•"/>
            </a:pPr>
            <a:r>
              <a:rPr lang="en-US" dirty="0"/>
              <a:t>Multi-region accounts configured with multiple-write regions will be highly available for both writes and reads</a:t>
            </a:r>
          </a:p>
          <a:p>
            <a:pPr marL="571500" lvl="1" indent="-342900">
              <a:buFont typeface="Arial" panose="020B0604020202020204" pitchFamily="34" charset="0"/>
              <a:buChar char="•"/>
            </a:pPr>
            <a:endParaRPr lang="en-US" dirty="0"/>
          </a:p>
          <a:p>
            <a:endParaRPr lang="en-US" dirty="0"/>
          </a:p>
          <a:p>
            <a:pPr marL="0" indent="0">
              <a:buNone/>
            </a:pPr>
            <a:endParaRPr lang="en-US" dirty="0"/>
          </a:p>
        </p:txBody>
      </p:sp>
      <p:sp>
        <p:nvSpPr>
          <p:cNvPr id="4" name="Title 3">
            <a:extLst>
              <a:ext uri="{FF2B5EF4-FFF2-40B4-BE49-F238E27FC236}">
                <a16:creationId xmlns:a16="http://schemas.microsoft.com/office/drawing/2014/main" id="{4FD48BE0-0E1D-4ED8-9FFF-F91F911217CF}"/>
              </a:ext>
            </a:extLst>
          </p:cNvPr>
          <p:cNvSpPr>
            <a:spLocks noGrp="1"/>
          </p:cNvSpPr>
          <p:nvPr>
            <p:ph type="title"/>
          </p:nvPr>
        </p:nvSpPr>
        <p:spPr/>
        <p:txBody>
          <a:bodyPr/>
          <a:lstStyle/>
          <a:p>
            <a:r>
              <a:rPr lang="en-US" b="1" dirty="0"/>
              <a:t>High Availability with Cosmos DB (2 of 3)</a:t>
            </a:r>
            <a:r>
              <a:rPr lang="en-US" dirty="0"/>
              <a:t> </a:t>
            </a:r>
          </a:p>
        </p:txBody>
      </p:sp>
      <p:graphicFrame>
        <p:nvGraphicFramePr>
          <p:cNvPr id="5" name="Table 6">
            <a:extLst>
              <a:ext uri="{FF2B5EF4-FFF2-40B4-BE49-F238E27FC236}">
                <a16:creationId xmlns:a16="http://schemas.microsoft.com/office/drawing/2014/main" id="{A6CDEB5F-481E-496D-8E72-04C2B72AF344}"/>
              </a:ext>
            </a:extLst>
          </p:cNvPr>
          <p:cNvGraphicFramePr>
            <a:graphicFrameLocks/>
          </p:cNvGraphicFramePr>
          <p:nvPr>
            <p:extLst>
              <p:ext uri="{D42A27DB-BD31-4B8C-83A1-F6EECF244321}">
                <p14:modId xmlns:p14="http://schemas.microsoft.com/office/powerpoint/2010/main" val="299252209"/>
              </p:ext>
            </p:extLst>
          </p:nvPr>
        </p:nvGraphicFramePr>
        <p:xfrm>
          <a:off x="465138" y="1937163"/>
          <a:ext cx="11533184" cy="1112520"/>
        </p:xfrm>
        <a:graphic>
          <a:graphicData uri="http://schemas.openxmlformats.org/drawingml/2006/table">
            <a:tbl>
              <a:tblPr firstRow="1" bandRow="1">
                <a:tableStyleId>{5C22544A-7EE6-4342-B048-85BDC9FD1C3A}</a:tableStyleId>
              </a:tblPr>
              <a:tblGrid>
                <a:gridCol w="1989304">
                  <a:extLst>
                    <a:ext uri="{9D8B030D-6E8A-4147-A177-3AD203B41FA5}">
                      <a16:colId xmlns:a16="http://schemas.microsoft.com/office/drawing/2014/main" val="3374142179"/>
                    </a:ext>
                  </a:extLst>
                </a:gridCol>
                <a:gridCol w="1756611">
                  <a:extLst>
                    <a:ext uri="{9D8B030D-6E8A-4147-A177-3AD203B41FA5}">
                      <a16:colId xmlns:a16="http://schemas.microsoft.com/office/drawing/2014/main" val="4196479929"/>
                    </a:ext>
                  </a:extLst>
                </a:gridCol>
                <a:gridCol w="3922294">
                  <a:extLst>
                    <a:ext uri="{9D8B030D-6E8A-4147-A177-3AD203B41FA5}">
                      <a16:colId xmlns:a16="http://schemas.microsoft.com/office/drawing/2014/main" val="826284793"/>
                    </a:ext>
                  </a:extLst>
                </a:gridCol>
                <a:gridCol w="3864975">
                  <a:extLst>
                    <a:ext uri="{9D8B030D-6E8A-4147-A177-3AD203B41FA5}">
                      <a16:colId xmlns:a16="http://schemas.microsoft.com/office/drawing/2014/main" val="232057006"/>
                    </a:ext>
                  </a:extLst>
                </a:gridCol>
              </a:tblGrid>
              <a:tr h="370840">
                <a:tc>
                  <a:txBody>
                    <a:bodyPr/>
                    <a:lstStyle/>
                    <a:p>
                      <a:r>
                        <a:rPr lang="en-US" dirty="0">
                          <a:solidFill>
                            <a:schemeClr val="tx1"/>
                          </a:solidFill>
                        </a:rPr>
                        <a:t>Operation type</a:t>
                      </a:r>
                    </a:p>
                  </a:txBody>
                  <a:tcPr anchor="ctr"/>
                </a:tc>
                <a:tc>
                  <a:txBody>
                    <a:bodyPr/>
                    <a:lstStyle/>
                    <a:p>
                      <a:r>
                        <a:rPr lang="en-US" dirty="0">
                          <a:solidFill>
                            <a:schemeClr val="tx1"/>
                          </a:solidFill>
                        </a:rPr>
                        <a:t>Single region</a:t>
                      </a:r>
                    </a:p>
                  </a:txBody>
                  <a:tcPr anchor="ctr"/>
                </a:tc>
                <a:tc>
                  <a:txBody>
                    <a:bodyPr/>
                    <a:lstStyle/>
                    <a:p>
                      <a:r>
                        <a:rPr lang="en-US" dirty="0">
                          <a:solidFill>
                            <a:schemeClr val="tx1"/>
                          </a:solidFill>
                        </a:rPr>
                        <a:t>Multi-region (single region writes)</a:t>
                      </a:r>
                    </a:p>
                  </a:txBody>
                  <a:tcPr anchor="ctr"/>
                </a:tc>
                <a:tc>
                  <a:txBody>
                    <a:bodyPr/>
                    <a:lstStyle/>
                    <a:p>
                      <a:r>
                        <a:rPr lang="en-US" dirty="0">
                          <a:solidFill>
                            <a:schemeClr val="tx1"/>
                          </a:solidFill>
                        </a:rPr>
                        <a:t>Multi-region (multi-region writes)</a:t>
                      </a:r>
                    </a:p>
                  </a:txBody>
                  <a:tcPr anchor="ctr"/>
                </a:tc>
                <a:extLst>
                  <a:ext uri="{0D108BD9-81ED-4DB2-BD59-A6C34878D82A}">
                    <a16:rowId xmlns:a16="http://schemas.microsoft.com/office/drawing/2014/main" val="1392507384"/>
                  </a:ext>
                </a:extLst>
              </a:tr>
              <a:tr h="370840">
                <a:tc>
                  <a:txBody>
                    <a:bodyPr/>
                    <a:lstStyle/>
                    <a:p>
                      <a:r>
                        <a:rPr lang="en-US" dirty="0"/>
                        <a:t>Writes</a:t>
                      </a:r>
                    </a:p>
                  </a:txBody>
                  <a:tcPr anchor="ctr"/>
                </a:tc>
                <a:tc>
                  <a:txBody>
                    <a:bodyPr/>
                    <a:lstStyle/>
                    <a:p>
                      <a:r>
                        <a:rPr lang="en-US" dirty="0"/>
                        <a:t>99.99</a:t>
                      </a:r>
                    </a:p>
                  </a:txBody>
                  <a:tcPr anchor="ctr"/>
                </a:tc>
                <a:tc>
                  <a:txBody>
                    <a:bodyPr/>
                    <a:lstStyle/>
                    <a:p>
                      <a:r>
                        <a:rPr lang="en-US" dirty="0"/>
                        <a:t>99.99</a:t>
                      </a:r>
                    </a:p>
                  </a:txBody>
                  <a:tcPr anchor="ctr"/>
                </a:tc>
                <a:tc>
                  <a:txBody>
                    <a:bodyPr/>
                    <a:lstStyle/>
                    <a:p>
                      <a:r>
                        <a:rPr lang="en-US"/>
                        <a:t>99.999</a:t>
                      </a:r>
                    </a:p>
                  </a:txBody>
                  <a:tcPr anchor="ctr"/>
                </a:tc>
                <a:extLst>
                  <a:ext uri="{0D108BD9-81ED-4DB2-BD59-A6C34878D82A}">
                    <a16:rowId xmlns:a16="http://schemas.microsoft.com/office/drawing/2014/main" val="3917618841"/>
                  </a:ext>
                </a:extLst>
              </a:tr>
              <a:tr h="370840">
                <a:tc>
                  <a:txBody>
                    <a:bodyPr/>
                    <a:lstStyle/>
                    <a:p>
                      <a:r>
                        <a:rPr lang="en-US" dirty="0"/>
                        <a:t>Reads</a:t>
                      </a:r>
                    </a:p>
                  </a:txBody>
                  <a:tcPr anchor="ctr"/>
                </a:tc>
                <a:tc>
                  <a:txBody>
                    <a:bodyPr/>
                    <a:lstStyle/>
                    <a:p>
                      <a:r>
                        <a:rPr lang="en-US" dirty="0"/>
                        <a:t>99.99</a:t>
                      </a:r>
                    </a:p>
                  </a:txBody>
                  <a:tcPr anchor="ctr"/>
                </a:tc>
                <a:tc>
                  <a:txBody>
                    <a:bodyPr/>
                    <a:lstStyle/>
                    <a:p>
                      <a:r>
                        <a:rPr lang="en-US" dirty="0"/>
                        <a:t>99.999</a:t>
                      </a:r>
                    </a:p>
                  </a:txBody>
                  <a:tcPr anchor="ctr"/>
                </a:tc>
                <a:tc>
                  <a:txBody>
                    <a:bodyPr/>
                    <a:lstStyle/>
                    <a:p>
                      <a:r>
                        <a:rPr lang="en-US" dirty="0"/>
                        <a:t>99.999</a:t>
                      </a:r>
                    </a:p>
                  </a:txBody>
                  <a:tcPr anchor="ctr"/>
                </a:tc>
                <a:extLst>
                  <a:ext uri="{0D108BD9-81ED-4DB2-BD59-A6C34878D82A}">
                    <a16:rowId xmlns:a16="http://schemas.microsoft.com/office/drawing/2014/main" val="987992456"/>
                  </a:ext>
                </a:extLst>
              </a:tr>
            </a:tbl>
          </a:graphicData>
        </a:graphic>
      </p:graphicFrame>
    </p:spTree>
    <p:extLst>
      <p:ext uri="{BB962C8B-B14F-4D97-AF65-F5344CB8AC3E}">
        <p14:creationId xmlns:p14="http://schemas.microsoft.com/office/powerpoint/2010/main" val="263742205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229340"/>
            <a:ext cx="9572625" cy="5232202"/>
          </a:xfrm>
        </p:spPr>
        <p:txBody>
          <a:bodyPr/>
          <a:lstStyle/>
          <a:p>
            <a:r>
              <a:rPr lang="en-US" dirty="0"/>
              <a:t>Multi-region accounts with a single-write region (write region outage):</a:t>
            </a:r>
          </a:p>
          <a:p>
            <a:pPr marL="571500" lvl="1" indent="-342900">
              <a:buFont typeface="Arial" panose="020B0604020202020204" pitchFamily="34" charset="0"/>
              <a:buChar char="•"/>
            </a:pPr>
            <a:r>
              <a:rPr lang="en-US" dirty="0"/>
              <a:t>During a write region outage, the Cosmos account automatically promotes a secondary region to be the new primary write region</a:t>
            </a:r>
          </a:p>
          <a:p>
            <a:pPr marL="571500" lvl="1" indent="-342900">
              <a:buFont typeface="Arial" panose="020B0604020202020204" pitchFamily="34" charset="0"/>
              <a:buChar char="•"/>
            </a:pPr>
            <a:r>
              <a:rPr lang="en-US" dirty="0"/>
              <a:t>Any write data that was not replicated when the region failed, is made available through the conflicts feed.</a:t>
            </a:r>
          </a:p>
          <a:p>
            <a:pPr marL="571500" lvl="1" indent="-342900">
              <a:buFont typeface="Arial" panose="020B0604020202020204" pitchFamily="34" charset="0"/>
              <a:buChar char="•"/>
            </a:pPr>
            <a:r>
              <a:rPr lang="en-US" dirty="0"/>
              <a:t>When the impacted write region recovers, it becomes automatically available as a read region</a:t>
            </a:r>
          </a:p>
          <a:p>
            <a:endParaRPr lang="en-US" dirty="0"/>
          </a:p>
          <a:p>
            <a:r>
              <a:rPr lang="en-US" dirty="0"/>
              <a:t>Multi-region accounts  with a single-write region (read region outage):</a:t>
            </a:r>
          </a:p>
          <a:p>
            <a:pPr marL="571500" lvl="1" indent="-342900">
              <a:buFont typeface="Arial" panose="020B0604020202020204" pitchFamily="34" charset="0"/>
              <a:buChar char="•"/>
            </a:pPr>
            <a:r>
              <a:rPr lang="en-US" dirty="0"/>
              <a:t>During a read region outage, Cosmos accounts using any consistency level or strong consistency with three or more read regions will remain highly available for reads and writes</a:t>
            </a:r>
          </a:p>
          <a:p>
            <a:pPr marL="571500" lvl="1" indent="-342900">
              <a:buFont typeface="Arial" panose="020B0604020202020204" pitchFamily="34" charset="0"/>
              <a:buChar char="•"/>
            </a:pPr>
            <a:r>
              <a:rPr lang="en-US" dirty="0"/>
              <a:t>The impacted region is automatically disconnected and will be marked offline</a:t>
            </a:r>
          </a:p>
          <a:p>
            <a:pPr marL="571500" lvl="1" indent="-342900">
              <a:buFont typeface="Arial" panose="020B0604020202020204" pitchFamily="34" charset="0"/>
              <a:buChar char="•"/>
            </a:pPr>
            <a:r>
              <a:rPr lang="en-US" dirty="0"/>
              <a:t>If none of the regions in the preferred region list is available, calls automatically fall back to the current write region</a:t>
            </a:r>
          </a:p>
          <a:p>
            <a:pPr marL="571500" lvl="1" indent="-342900">
              <a:buFont typeface="Arial" panose="020B0604020202020204" pitchFamily="34" charset="0"/>
              <a:buChar char="•"/>
            </a:pPr>
            <a:endParaRPr lang="en-US" dirty="0"/>
          </a:p>
          <a:p>
            <a:r>
              <a:rPr lang="en-US" dirty="0"/>
              <a:t>Availability Zone support</a:t>
            </a:r>
          </a:p>
        </p:txBody>
      </p:sp>
      <p:sp>
        <p:nvSpPr>
          <p:cNvPr id="4" name="Title 3">
            <a:extLst>
              <a:ext uri="{FF2B5EF4-FFF2-40B4-BE49-F238E27FC236}">
                <a16:creationId xmlns:a16="http://schemas.microsoft.com/office/drawing/2014/main" id="{4FD48BE0-0E1D-4ED8-9FFF-F91F911217CF}"/>
              </a:ext>
            </a:extLst>
          </p:cNvPr>
          <p:cNvSpPr>
            <a:spLocks noGrp="1"/>
          </p:cNvSpPr>
          <p:nvPr>
            <p:ph type="title"/>
          </p:nvPr>
        </p:nvSpPr>
        <p:spPr/>
        <p:txBody>
          <a:bodyPr/>
          <a:lstStyle/>
          <a:p>
            <a:r>
              <a:rPr lang="en-US" b="1" dirty="0"/>
              <a:t>High Availability with Cosmos DB (3 of 3)</a:t>
            </a:r>
            <a:endParaRPr lang="en-US" dirty="0"/>
          </a:p>
        </p:txBody>
      </p:sp>
    </p:spTree>
    <p:extLst>
      <p:ext uri="{BB962C8B-B14F-4D97-AF65-F5344CB8AC3E}">
        <p14:creationId xmlns:p14="http://schemas.microsoft.com/office/powerpoint/2010/main" val="265602538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2023A-2714-41D5-8834-BE5F318D82BA}"/>
              </a:ext>
            </a:extLst>
          </p:cNvPr>
          <p:cNvSpPr>
            <a:spLocks noGrp="1"/>
          </p:cNvSpPr>
          <p:nvPr>
            <p:ph type="title"/>
          </p:nvPr>
        </p:nvSpPr>
        <p:spPr/>
        <p:txBody>
          <a:bodyPr/>
          <a:lstStyle/>
          <a:p>
            <a:r>
              <a:rPr lang="en-US" b="1" dirty="0"/>
              <a:t>Overview of Azure Cosmos DB Supported APIs (1 of 2)</a:t>
            </a:r>
            <a:endParaRPr lang="en-US" dirty="0"/>
          </a:p>
        </p:txBody>
      </p:sp>
      <p:sp>
        <p:nvSpPr>
          <p:cNvPr id="5" name="Text Placeholder 4">
            <a:extLst>
              <a:ext uri="{FF2B5EF4-FFF2-40B4-BE49-F238E27FC236}">
                <a16:creationId xmlns:a16="http://schemas.microsoft.com/office/drawing/2014/main" id="{80638E8E-BBE0-4441-BC1B-A759BF0432EB}"/>
              </a:ext>
            </a:extLst>
          </p:cNvPr>
          <p:cNvSpPr>
            <a:spLocks noGrp="1"/>
          </p:cNvSpPr>
          <p:nvPr>
            <p:ph type="body" sz="quarter" idx="10"/>
          </p:nvPr>
        </p:nvSpPr>
        <p:spPr>
          <a:xfrm>
            <a:off x="465138" y="1377244"/>
            <a:ext cx="11533187" cy="4801314"/>
          </a:xfrm>
        </p:spPr>
        <p:txBody>
          <a:bodyPr/>
          <a:lstStyle/>
          <a:p>
            <a:pPr marL="0" indent="0">
              <a:buNone/>
            </a:pPr>
            <a:r>
              <a:rPr lang="en-GB" sz="2400" b="1" dirty="0">
                <a:solidFill>
                  <a:schemeClr val="tx1"/>
                </a:solidFill>
                <a:latin typeface="+mj-lt"/>
              </a:rPr>
              <a:t>MongoDB API</a:t>
            </a:r>
          </a:p>
          <a:p>
            <a:pPr marL="742950" lvl="2" indent="-285750">
              <a:buFont typeface="Arial" panose="020B0604020202020204" pitchFamily="34" charset="0"/>
              <a:buChar char="•"/>
            </a:pPr>
            <a:endParaRPr lang="en-GB" sz="1800" dirty="0">
              <a:solidFill>
                <a:schemeClr val="tx1"/>
              </a:solidFill>
            </a:endParaRPr>
          </a:p>
          <a:p>
            <a:pPr marL="742950" lvl="2" indent="-285750">
              <a:buFont typeface="Arial" panose="020B0604020202020204" pitchFamily="34" charset="0"/>
              <a:buChar char="•"/>
            </a:pPr>
            <a:r>
              <a:rPr lang="en-GB" sz="1800" dirty="0">
                <a:solidFill>
                  <a:schemeClr val="tx1"/>
                </a:solidFill>
              </a:rPr>
              <a:t>Acts as a massively scalable MongoDB service powered by the Azure Cosmos DB platform</a:t>
            </a:r>
          </a:p>
          <a:p>
            <a:pPr marL="742950" lvl="2" indent="-285750">
              <a:buFont typeface="Arial" panose="020B0604020202020204" pitchFamily="34" charset="0"/>
              <a:buChar char="•"/>
            </a:pPr>
            <a:endParaRPr lang="en-GB" sz="1800" dirty="0">
              <a:solidFill>
                <a:schemeClr val="tx1"/>
              </a:solidFill>
            </a:endParaRPr>
          </a:p>
          <a:p>
            <a:pPr marL="742950" lvl="2" indent="-285750">
              <a:buFont typeface="Arial" panose="020B0604020202020204" pitchFamily="34" charset="0"/>
              <a:buChar char="•"/>
            </a:pPr>
            <a:r>
              <a:rPr lang="en-GB" sz="1800" dirty="0">
                <a:solidFill>
                  <a:schemeClr val="tx1"/>
                </a:solidFill>
              </a:rPr>
              <a:t>Compatible with existing MongoDB libraries, drivers, tools, and applications</a:t>
            </a:r>
          </a:p>
          <a:p>
            <a:pPr marL="742950" lvl="2" indent="-285750">
              <a:buFont typeface="Arial" panose="020B0604020202020204" pitchFamily="34" charset="0"/>
              <a:buChar char="•"/>
            </a:pPr>
            <a:endParaRPr lang="en-GB" sz="1800" dirty="0">
              <a:solidFill>
                <a:schemeClr val="tx1"/>
              </a:solidFill>
            </a:endParaRPr>
          </a:p>
          <a:p>
            <a:pPr marL="0" indent="0">
              <a:buNone/>
            </a:pPr>
            <a:r>
              <a:rPr lang="en-GB" sz="2400" b="1" dirty="0">
                <a:solidFill>
                  <a:schemeClr val="tx1"/>
                </a:solidFill>
                <a:latin typeface="+mj-lt"/>
              </a:rPr>
              <a:t>Table API</a:t>
            </a:r>
          </a:p>
          <a:p>
            <a:pPr marL="742950" lvl="2" indent="-285750">
              <a:buFont typeface="Arial" panose="020B0604020202020204" pitchFamily="34" charset="0"/>
              <a:buChar char="•"/>
            </a:pPr>
            <a:endParaRPr lang="en-GB" sz="1800" dirty="0">
              <a:solidFill>
                <a:schemeClr val="tx1"/>
              </a:solidFill>
            </a:endParaRPr>
          </a:p>
          <a:p>
            <a:pPr marL="742950" lvl="2" indent="-285750">
              <a:buFont typeface="Arial" panose="020B0604020202020204" pitchFamily="34" charset="0"/>
              <a:buChar char="•"/>
            </a:pPr>
            <a:r>
              <a:rPr lang="en-GB" sz="1800" dirty="0">
                <a:solidFill>
                  <a:schemeClr val="tx1"/>
                </a:solidFill>
              </a:rPr>
              <a:t>A key-value database service built to provide premium capabilities to existing Azure Table storage applications without making any app changes</a:t>
            </a:r>
          </a:p>
          <a:p>
            <a:pPr marL="742950" lvl="2" indent="-285750">
              <a:buFont typeface="Arial" panose="020B0604020202020204" pitchFamily="34" charset="0"/>
              <a:buChar char="•"/>
            </a:pPr>
            <a:endParaRPr lang="en-GB" sz="1800" dirty="0">
              <a:solidFill>
                <a:schemeClr val="tx1"/>
              </a:solidFill>
            </a:endParaRPr>
          </a:p>
          <a:p>
            <a:pPr marL="0" indent="0">
              <a:buNone/>
            </a:pPr>
            <a:r>
              <a:rPr lang="en-GB" sz="2400" b="1" dirty="0">
                <a:solidFill>
                  <a:schemeClr val="tx1"/>
                </a:solidFill>
                <a:latin typeface="+mj-lt"/>
              </a:rPr>
              <a:t>Gremlin API</a:t>
            </a:r>
          </a:p>
          <a:p>
            <a:pPr marL="742950" lvl="2" indent="-285750">
              <a:buFont typeface="Arial" panose="020B0604020202020204" pitchFamily="34" charset="0"/>
              <a:buChar char="•"/>
            </a:pPr>
            <a:endParaRPr lang="en-GB" sz="1800" dirty="0">
              <a:solidFill>
                <a:schemeClr val="tx1"/>
              </a:solidFill>
            </a:endParaRPr>
          </a:p>
          <a:p>
            <a:pPr marL="742950" lvl="2" indent="-285750">
              <a:buFont typeface="Arial" panose="020B0604020202020204" pitchFamily="34" charset="0"/>
              <a:buChar char="•"/>
            </a:pPr>
            <a:r>
              <a:rPr lang="en-GB" sz="1800" dirty="0">
                <a:solidFill>
                  <a:schemeClr val="tx1"/>
                </a:solidFill>
              </a:rPr>
              <a:t>A fully managed, horizontally scalable graph database service</a:t>
            </a:r>
          </a:p>
          <a:p>
            <a:pPr marL="742950" lvl="2" indent="-285750">
              <a:buFont typeface="Arial" panose="020B0604020202020204" pitchFamily="34" charset="0"/>
              <a:buChar char="•"/>
            </a:pPr>
            <a:endParaRPr lang="en-GB" sz="1800" dirty="0">
              <a:solidFill>
                <a:schemeClr val="tx1"/>
              </a:solidFill>
            </a:endParaRPr>
          </a:p>
          <a:p>
            <a:pPr marL="742950" lvl="2" indent="-285750">
              <a:buFont typeface="Arial" panose="020B0604020202020204" pitchFamily="34" charset="0"/>
              <a:buChar char="•"/>
            </a:pPr>
            <a:r>
              <a:rPr lang="en-GB" sz="1800" dirty="0">
                <a:solidFill>
                  <a:schemeClr val="tx1"/>
                </a:solidFill>
              </a:rPr>
              <a:t>Easy-to-build and run applications that work with highly connected datasets supporting Open Graph APIs (based on the Apache </a:t>
            </a:r>
            <a:r>
              <a:rPr lang="en-GB" sz="1800" dirty="0" err="1">
                <a:solidFill>
                  <a:schemeClr val="tx1"/>
                </a:solidFill>
              </a:rPr>
              <a:t>TinkerPop</a:t>
            </a:r>
            <a:r>
              <a:rPr lang="en-GB" sz="1800" dirty="0">
                <a:solidFill>
                  <a:schemeClr val="tx1"/>
                </a:solidFill>
              </a:rPr>
              <a:t> specification, Apache Gremlin)</a:t>
            </a:r>
          </a:p>
        </p:txBody>
      </p:sp>
    </p:spTree>
    <p:extLst>
      <p:ext uri="{BB962C8B-B14F-4D97-AF65-F5344CB8AC3E}">
        <p14:creationId xmlns:p14="http://schemas.microsoft.com/office/powerpoint/2010/main" val="3577379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fade">
                                      <p:cBhvr>
                                        <p:cTn id="10" dur="500"/>
                                        <p:tgtEl>
                                          <p:spTgt spid="5">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fade">
                                      <p:cBhvr>
                                        <p:cTn id="13" dur="500"/>
                                        <p:tgtEl>
                                          <p:spTgt spid="5">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6" end="6"/>
                                            </p:txEl>
                                          </p:spTgt>
                                        </p:tgtEl>
                                        <p:attrNameLst>
                                          <p:attrName>style.visibility</p:attrName>
                                        </p:attrNameLst>
                                      </p:cBhvr>
                                      <p:to>
                                        <p:strVal val="visible"/>
                                      </p:to>
                                    </p:set>
                                    <p:animEffect transition="in" filter="fade">
                                      <p:cBhvr>
                                        <p:cTn id="18" dur="500"/>
                                        <p:tgtEl>
                                          <p:spTgt spid="5">
                                            <p:txEl>
                                              <p:pRg st="6" end="6"/>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animEffect transition="in" filter="fade">
                                      <p:cBhvr>
                                        <p:cTn id="21" dur="500"/>
                                        <p:tgtEl>
                                          <p:spTgt spid="5">
                                            <p:txEl>
                                              <p:pRg st="8" end="8"/>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xEl>
                                              <p:pRg st="10" end="10"/>
                                            </p:txEl>
                                          </p:spTgt>
                                        </p:tgtEl>
                                        <p:attrNameLst>
                                          <p:attrName>style.visibility</p:attrName>
                                        </p:attrNameLst>
                                      </p:cBhvr>
                                      <p:to>
                                        <p:strVal val="visible"/>
                                      </p:to>
                                    </p:set>
                                    <p:animEffect transition="in" filter="fade">
                                      <p:cBhvr>
                                        <p:cTn id="26" dur="500"/>
                                        <p:tgtEl>
                                          <p:spTgt spid="5">
                                            <p:txEl>
                                              <p:pRg st="10" end="1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xEl>
                                              <p:pRg st="12" end="12"/>
                                            </p:txEl>
                                          </p:spTgt>
                                        </p:tgtEl>
                                        <p:attrNameLst>
                                          <p:attrName>style.visibility</p:attrName>
                                        </p:attrNameLst>
                                      </p:cBhvr>
                                      <p:to>
                                        <p:strVal val="visible"/>
                                      </p:to>
                                    </p:set>
                                    <p:animEffect transition="in" filter="fade">
                                      <p:cBhvr>
                                        <p:cTn id="29" dur="500"/>
                                        <p:tgtEl>
                                          <p:spTgt spid="5">
                                            <p:txEl>
                                              <p:pRg st="12" end="12"/>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txEl>
                                              <p:pRg st="14" end="14"/>
                                            </p:txEl>
                                          </p:spTgt>
                                        </p:tgtEl>
                                        <p:attrNameLst>
                                          <p:attrName>style.visibility</p:attrName>
                                        </p:attrNameLst>
                                      </p:cBhvr>
                                      <p:to>
                                        <p:strVal val="visible"/>
                                      </p:to>
                                    </p:set>
                                    <p:animEffect transition="in" filter="fade">
                                      <p:cBhvr>
                                        <p:cTn id="32" dur="500"/>
                                        <p:tgtEl>
                                          <p:spTgt spid="5">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2023A-2714-41D5-8834-BE5F318D82BA}"/>
              </a:ext>
            </a:extLst>
          </p:cNvPr>
          <p:cNvSpPr>
            <a:spLocks noGrp="1"/>
          </p:cNvSpPr>
          <p:nvPr>
            <p:ph type="title"/>
          </p:nvPr>
        </p:nvSpPr>
        <p:spPr/>
        <p:txBody>
          <a:bodyPr/>
          <a:lstStyle/>
          <a:p>
            <a:r>
              <a:rPr lang="en-US" b="1" dirty="0"/>
              <a:t>Overview of Azure Cosmos DB Supported APIs (2 of 2)</a:t>
            </a:r>
          </a:p>
        </p:txBody>
      </p:sp>
      <p:sp>
        <p:nvSpPr>
          <p:cNvPr id="5" name="Text Placeholder 4">
            <a:extLst>
              <a:ext uri="{FF2B5EF4-FFF2-40B4-BE49-F238E27FC236}">
                <a16:creationId xmlns:a16="http://schemas.microsoft.com/office/drawing/2014/main" id="{4F87897D-AF90-4E3D-BB0B-8BDE029B2911}"/>
              </a:ext>
            </a:extLst>
          </p:cNvPr>
          <p:cNvSpPr>
            <a:spLocks noGrp="1"/>
          </p:cNvSpPr>
          <p:nvPr>
            <p:ph type="body" sz="quarter" idx="10"/>
          </p:nvPr>
        </p:nvSpPr>
        <p:spPr>
          <a:xfrm>
            <a:off x="465138" y="1388533"/>
            <a:ext cx="11533187" cy="5078313"/>
          </a:xfrm>
        </p:spPr>
        <p:txBody>
          <a:bodyPr/>
          <a:lstStyle/>
          <a:p>
            <a:pPr marL="0" indent="0">
              <a:buNone/>
            </a:pPr>
            <a:r>
              <a:rPr lang="en-GB" sz="2400" b="1" dirty="0">
                <a:solidFill>
                  <a:schemeClr val="tx1"/>
                </a:solidFill>
                <a:latin typeface="+mj-lt"/>
              </a:rPr>
              <a:t>Cassandra API</a:t>
            </a:r>
          </a:p>
          <a:p>
            <a:pPr marL="742950" lvl="2" indent="-285750">
              <a:buFont typeface="Arial" panose="020B0604020202020204" pitchFamily="34" charset="0"/>
              <a:buChar char="•"/>
            </a:pPr>
            <a:endParaRPr lang="en-GB" sz="1800" dirty="0">
              <a:solidFill>
                <a:schemeClr val="tx1"/>
              </a:solidFill>
            </a:endParaRPr>
          </a:p>
          <a:p>
            <a:pPr marL="742950" lvl="2" indent="-285750">
              <a:buFont typeface="Arial" panose="020B0604020202020204" pitchFamily="34" charset="0"/>
              <a:buChar char="•"/>
            </a:pPr>
            <a:r>
              <a:rPr lang="en-GB" sz="1800" dirty="0">
                <a:solidFill>
                  <a:schemeClr val="tx1"/>
                </a:solidFill>
              </a:rPr>
              <a:t>Globally distributed Apache Cassandra service powered by the Azure Cosmos DB platform</a:t>
            </a:r>
          </a:p>
          <a:p>
            <a:pPr marL="742950" lvl="2" indent="-285750">
              <a:buFont typeface="Arial" panose="020B0604020202020204" pitchFamily="34" charset="0"/>
              <a:buChar char="•"/>
            </a:pPr>
            <a:endParaRPr lang="en-GB" sz="1800" dirty="0">
              <a:solidFill>
                <a:schemeClr val="tx1"/>
              </a:solidFill>
            </a:endParaRPr>
          </a:p>
          <a:p>
            <a:pPr marL="742950" lvl="2" indent="-285750">
              <a:buFont typeface="Arial" panose="020B0604020202020204" pitchFamily="34" charset="0"/>
              <a:buChar char="•"/>
            </a:pPr>
            <a:r>
              <a:rPr lang="en-GB" sz="1800" dirty="0">
                <a:solidFill>
                  <a:schemeClr val="tx1"/>
                </a:solidFill>
              </a:rPr>
              <a:t>Compatible with existing Apache Cassandra libraries, drivers, tools, and applications</a:t>
            </a:r>
          </a:p>
          <a:p>
            <a:pPr marL="742950" lvl="2" indent="-285750">
              <a:buFont typeface="Arial" panose="020B0604020202020204" pitchFamily="34" charset="0"/>
              <a:buChar char="•"/>
            </a:pPr>
            <a:endParaRPr lang="en-GB" sz="1800" dirty="0">
              <a:solidFill>
                <a:schemeClr val="tx1"/>
              </a:solidFill>
            </a:endParaRPr>
          </a:p>
          <a:p>
            <a:pPr marL="0" indent="0">
              <a:buNone/>
            </a:pPr>
            <a:r>
              <a:rPr lang="en-GB" sz="2400" b="1" dirty="0">
                <a:solidFill>
                  <a:schemeClr val="tx1"/>
                </a:solidFill>
                <a:latin typeface="+mj-lt"/>
              </a:rPr>
              <a:t>SQL API</a:t>
            </a:r>
          </a:p>
          <a:p>
            <a:pPr marL="742950" lvl="2" indent="-285750">
              <a:buFont typeface="Arial" panose="020B0604020202020204" pitchFamily="34" charset="0"/>
              <a:buChar char="•"/>
            </a:pPr>
            <a:endParaRPr lang="en-GB" sz="1800" dirty="0">
              <a:solidFill>
                <a:schemeClr val="tx1"/>
              </a:solidFill>
            </a:endParaRPr>
          </a:p>
          <a:p>
            <a:pPr marL="742950" lvl="2" indent="-285750">
              <a:buFont typeface="Arial" panose="020B0604020202020204" pitchFamily="34" charset="0"/>
              <a:buChar char="•"/>
            </a:pPr>
            <a:r>
              <a:rPr lang="en-GB" sz="1800" dirty="0">
                <a:solidFill>
                  <a:schemeClr val="tx1"/>
                </a:solidFill>
              </a:rPr>
              <a:t>JavaScript and JavaScript Object Notation (JSON) native API based on the Azure Cosmos DB database engine</a:t>
            </a:r>
          </a:p>
          <a:p>
            <a:pPr marL="742950" lvl="2" indent="-285750">
              <a:buFont typeface="Arial" panose="020B0604020202020204" pitchFamily="34" charset="0"/>
              <a:buChar char="•"/>
            </a:pPr>
            <a:endParaRPr lang="en-GB" sz="1800" dirty="0">
              <a:solidFill>
                <a:schemeClr val="tx1"/>
              </a:solidFill>
            </a:endParaRPr>
          </a:p>
          <a:p>
            <a:pPr marL="742950" lvl="2" indent="-285750">
              <a:buFont typeface="Arial" panose="020B0604020202020204" pitchFamily="34" charset="0"/>
              <a:buChar char="•"/>
            </a:pPr>
            <a:r>
              <a:rPr lang="en-GB" sz="1800" dirty="0">
                <a:solidFill>
                  <a:schemeClr val="tx1"/>
                </a:solidFill>
              </a:rPr>
              <a:t>Provides query capabilities rooted in SQL </a:t>
            </a:r>
          </a:p>
          <a:p>
            <a:pPr marL="742950" lvl="2" indent="-285750">
              <a:buFont typeface="Arial" panose="020B0604020202020204" pitchFamily="34" charset="0"/>
              <a:buChar char="•"/>
            </a:pPr>
            <a:endParaRPr lang="en-GB" sz="1800" dirty="0">
              <a:solidFill>
                <a:schemeClr val="tx1"/>
              </a:solidFill>
            </a:endParaRPr>
          </a:p>
          <a:p>
            <a:pPr marL="742950" lvl="2" indent="-285750">
              <a:buFont typeface="Arial" panose="020B0604020202020204" pitchFamily="34" charset="0"/>
              <a:buChar char="•"/>
            </a:pPr>
            <a:r>
              <a:rPr lang="en-GB" sz="1800" dirty="0">
                <a:solidFill>
                  <a:schemeClr val="tx1"/>
                </a:solidFill>
              </a:rPr>
              <a:t>Queries for documents based on their identifiers or make deeper queries based on properties of the document, complex objects, or the existence of specific properties</a:t>
            </a:r>
          </a:p>
          <a:p>
            <a:pPr marL="742950" lvl="2" indent="-285750">
              <a:buFont typeface="Arial" panose="020B0604020202020204" pitchFamily="34" charset="0"/>
              <a:buChar char="•"/>
            </a:pPr>
            <a:endParaRPr lang="en-GB" sz="1800" dirty="0">
              <a:solidFill>
                <a:schemeClr val="tx1"/>
              </a:solidFill>
            </a:endParaRPr>
          </a:p>
          <a:p>
            <a:pPr marL="742950" lvl="2" indent="-285750">
              <a:buFont typeface="Arial" panose="020B0604020202020204" pitchFamily="34" charset="0"/>
              <a:buChar char="•"/>
            </a:pPr>
            <a:r>
              <a:rPr lang="en-GB" sz="1800" dirty="0">
                <a:solidFill>
                  <a:schemeClr val="tx1"/>
                </a:solidFill>
              </a:rPr>
              <a:t>Supports the execution of JavaScript logic within the database in the form of stored procedures, triggers, and user-defined functions</a:t>
            </a:r>
          </a:p>
          <a:p>
            <a:endParaRPr lang="en-GB" sz="2400" dirty="0"/>
          </a:p>
        </p:txBody>
      </p:sp>
    </p:spTree>
    <p:extLst>
      <p:ext uri="{BB962C8B-B14F-4D97-AF65-F5344CB8AC3E}">
        <p14:creationId xmlns:p14="http://schemas.microsoft.com/office/powerpoint/2010/main" val="871018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fade">
                                      <p:cBhvr>
                                        <p:cTn id="10" dur="500"/>
                                        <p:tgtEl>
                                          <p:spTgt spid="5">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fade">
                                      <p:cBhvr>
                                        <p:cTn id="13" dur="500"/>
                                        <p:tgtEl>
                                          <p:spTgt spid="5">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6" end="6"/>
                                            </p:txEl>
                                          </p:spTgt>
                                        </p:tgtEl>
                                        <p:attrNameLst>
                                          <p:attrName>style.visibility</p:attrName>
                                        </p:attrNameLst>
                                      </p:cBhvr>
                                      <p:to>
                                        <p:strVal val="visible"/>
                                      </p:to>
                                    </p:set>
                                    <p:animEffect transition="in" filter="fade">
                                      <p:cBhvr>
                                        <p:cTn id="18" dur="500"/>
                                        <p:tgtEl>
                                          <p:spTgt spid="5">
                                            <p:txEl>
                                              <p:pRg st="6" end="6"/>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animEffect transition="in" filter="fade">
                                      <p:cBhvr>
                                        <p:cTn id="21" dur="500"/>
                                        <p:tgtEl>
                                          <p:spTgt spid="5">
                                            <p:txEl>
                                              <p:pRg st="8" end="8"/>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10" end="10"/>
                                            </p:txEl>
                                          </p:spTgt>
                                        </p:tgtEl>
                                        <p:attrNameLst>
                                          <p:attrName>style.visibility</p:attrName>
                                        </p:attrNameLst>
                                      </p:cBhvr>
                                      <p:to>
                                        <p:strVal val="visible"/>
                                      </p:to>
                                    </p:set>
                                    <p:animEffect transition="in" filter="fade">
                                      <p:cBhvr>
                                        <p:cTn id="24" dur="500"/>
                                        <p:tgtEl>
                                          <p:spTgt spid="5">
                                            <p:txEl>
                                              <p:pRg st="10" end="1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animEffect transition="in" filter="fade">
                                      <p:cBhvr>
                                        <p:cTn id="27" dur="500"/>
                                        <p:tgtEl>
                                          <p:spTgt spid="5">
                                            <p:txEl>
                                              <p:pRg st="12" end="12"/>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xEl>
                                              <p:pRg st="14" end="14"/>
                                            </p:txEl>
                                          </p:spTgt>
                                        </p:tgtEl>
                                        <p:attrNameLst>
                                          <p:attrName>style.visibility</p:attrName>
                                        </p:attrNameLst>
                                      </p:cBhvr>
                                      <p:to>
                                        <p:strVal val="visible"/>
                                      </p:to>
                                    </p:set>
                                    <p:animEffect transition="in" filter="fade">
                                      <p:cBhvr>
                                        <p:cTn id="30" dur="500"/>
                                        <p:tgtEl>
                                          <p:spTgt spid="5">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400932"/>
            <a:ext cx="9572625" cy="3770263"/>
          </a:xfrm>
        </p:spPr>
        <p:txBody>
          <a:bodyPr/>
          <a:lstStyle/>
          <a:p>
            <a:pPr marL="0" indent="0">
              <a:spcAft>
                <a:spcPts val="600"/>
              </a:spcAft>
              <a:buNone/>
            </a:pPr>
            <a:r>
              <a:rPr lang="en-US" dirty="0">
                <a:latin typeface="+mj-lt"/>
              </a:rPr>
              <a:t>Benefits of using Apache Cassandra API for Azure Cosmos DB</a:t>
            </a:r>
          </a:p>
          <a:p>
            <a:pPr marL="571500" lvl="1" indent="-342900">
              <a:spcAft>
                <a:spcPts val="600"/>
              </a:spcAft>
              <a:buFont typeface="Arial" panose="020B0604020202020204" pitchFamily="34" charset="0"/>
              <a:buChar char="•"/>
            </a:pPr>
            <a:r>
              <a:rPr lang="en-US" dirty="0">
                <a:latin typeface="+mj-lt"/>
              </a:rPr>
              <a:t>No operations management</a:t>
            </a:r>
          </a:p>
          <a:p>
            <a:pPr marL="571500" lvl="1" indent="-342900">
              <a:spcAft>
                <a:spcPts val="600"/>
              </a:spcAft>
              <a:buFont typeface="Arial" panose="020B0604020202020204" pitchFamily="34" charset="0"/>
              <a:buChar char="•"/>
            </a:pPr>
            <a:r>
              <a:rPr lang="en-US" dirty="0">
                <a:latin typeface="+mj-lt"/>
              </a:rPr>
              <a:t>Open source standard</a:t>
            </a:r>
          </a:p>
          <a:p>
            <a:pPr marL="571500" lvl="1" indent="-342900">
              <a:spcAft>
                <a:spcPts val="600"/>
              </a:spcAft>
              <a:buFont typeface="Arial" panose="020B0604020202020204" pitchFamily="34" charset="0"/>
              <a:buChar char="•"/>
            </a:pPr>
            <a:r>
              <a:rPr lang="en-US" dirty="0">
                <a:latin typeface="+mj-lt"/>
              </a:rPr>
              <a:t>Performance management</a:t>
            </a:r>
          </a:p>
          <a:p>
            <a:pPr marL="571500" lvl="1" indent="-342900">
              <a:spcAft>
                <a:spcPts val="600"/>
              </a:spcAft>
              <a:buFont typeface="Arial" panose="020B0604020202020204" pitchFamily="34" charset="0"/>
              <a:buChar char="•"/>
            </a:pPr>
            <a:r>
              <a:rPr lang="en-US" dirty="0">
                <a:latin typeface="+mj-lt"/>
              </a:rPr>
              <a:t>Ability to use existing tools and code</a:t>
            </a:r>
          </a:p>
          <a:p>
            <a:pPr marL="571500" lvl="1" indent="-342900">
              <a:spcAft>
                <a:spcPts val="600"/>
              </a:spcAft>
              <a:buFont typeface="Arial" panose="020B0604020202020204" pitchFamily="34" charset="0"/>
              <a:buChar char="•"/>
            </a:pPr>
            <a:r>
              <a:rPr lang="en-US" dirty="0">
                <a:latin typeface="+mj-lt"/>
              </a:rPr>
              <a:t>Throughput and storage elasticity</a:t>
            </a:r>
          </a:p>
          <a:p>
            <a:pPr marL="571500" lvl="1" indent="-342900">
              <a:spcAft>
                <a:spcPts val="600"/>
              </a:spcAft>
              <a:buFont typeface="Arial" panose="020B0604020202020204" pitchFamily="34" charset="0"/>
              <a:buChar char="•"/>
            </a:pPr>
            <a:r>
              <a:rPr lang="en-US" dirty="0">
                <a:latin typeface="+mj-lt"/>
              </a:rPr>
              <a:t>Global distribution and availability</a:t>
            </a:r>
          </a:p>
          <a:p>
            <a:pPr marL="571500" lvl="1" indent="-342900">
              <a:spcAft>
                <a:spcPts val="600"/>
              </a:spcAft>
              <a:buFont typeface="Arial" panose="020B0604020202020204" pitchFamily="34" charset="0"/>
              <a:buChar char="•"/>
            </a:pPr>
            <a:r>
              <a:rPr lang="en-US" dirty="0">
                <a:latin typeface="+mj-lt"/>
              </a:rPr>
              <a:t>Choice of consistency</a:t>
            </a:r>
          </a:p>
          <a:p>
            <a:pPr marL="571500" lvl="1" indent="-342900">
              <a:spcAft>
                <a:spcPts val="600"/>
              </a:spcAft>
              <a:buFont typeface="Arial" panose="020B0604020202020204" pitchFamily="34" charset="0"/>
              <a:buChar char="•"/>
            </a:pPr>
            <a:r>
              <a:rPr lang="en-US" dirty="0">
                <a:latin typeface="+mj-lt"/>
              </a:rPr>
              <a:t>Enterprise grade</a:t>
            </a:r>
          </a:p>
          <a:p>
            <a:pPr marL="571500" lvl="1" indent="-342900">
              <a:spcAft>
                <a:spcPts val="600"/>
              </a:spcAft>
              <a:buFont typeface="Arial" panose="020B0604020202020204" pitchFamily="34" charset="0"/>
              <a:buChar char="•"/>
            </a:pPr>
            <a:r>
              <a:rPr lang="en-US" dirty="0">
                <a:latin typeface="+mj-lt"/>
              </a:rPr>
              <a:t>Event sourcing</a:t>
            </a:r>
          </a:p>
        </p:txBody>
      </p:sp>
      <p:sp>
        <p:nvSpPr>
          <p:cNvPr id="4" name="Title 3">
            <a:extLst>
              <a:ext uri="{FF2B5EF4-FFF2-40B4-BE49-F238E27FC236}">
                <a16:creationId xmlns:a16="http://schemas.microsoft.com/office/drawing/2014/main" id="{4FD48BE0-0E1D-4ED8-9FFF-F91F911217CF}"/>
              </a:ext>
            </a:extLst>
          </p:cNvPr>
          <p:cNvSpPr>
            <a:spLocks noGrp="1"/>
          </p:cNvSpPr>
          <p:nvPr>
            <p:ph type="title"/>
          </p:nvPr>
        </p:nvSpPr>
        <p:spPr/>
        <p:txBody>
          <a:bodyPr/>
          <a:lstStyle/>
          <a:p>
            <a:r>
              <a:rPr lang="en-US" b="1" dirty="0"/>
              <a:t>Azure Cosmos DB Cassandra API </a:t>
            </a:r>
          </a:p>
        </p:txBody>
      </p:sp>
      <p:pic>
        <p:nvPicPr>
          <p:cNvPr id="3" name="Picture 2">
            <a:extLst>
              <a:ext uri="{FF2B5EF4-FFF2-40B4-BE49-F238E27FC236}">
                <a16:creationId xmlns:a16="http://schemas.microsoft.com/office/drawing/2014/main" id="{F835836B-7A5D-491C-97AB-5A3CFF1D44C2}"/>
              </a:ext>
            </a:extLst>
          </p:cNvPr>
          <p:cNvPicPr>
            <a:picLocks noChangeAspect="1"/>
          </p:cNvPicPr>
          <p:nvPr/>
        </p:nvPicPr>
        <p:blipFill>
          <a:blip r:embed="rId2"/>
          <a:stretch>
            <a:fillRect/>
          </a:stretch>
        </p:blipFill>
        <p:spPr>
          <a:xfrm>
            <a:off x="9808772" y="5143376"/>
            <a:ext cx="1619262" cy="1047758"/>
          </a:xfrm>
          <a:prstGeom prst="rect">
            <a:avLst/>
          </a:prstGeom>
        </p:spPr>
      </p:pic>
    </p:spTree>
    <p:extLst>
      <p:ext uri="{BB962C8B-B14F-4D97-AF65-F5344CB8AC3E}">
        <p14:creationId xmlns:p14="http://schemas.microsoft.com/office/powerpoint/2010/main" val="247732570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229340"/>
            <a:ext cx="11533187" cy="2462213"/>
          </a:xfrm>
        </p:spPr>
        <p:txBody>
          <a:bodyPr/>
          <a:lstStyle/>
          <a:p>
            <a:r>
              <a:rPr lang="en-US" dirty="0">
                <a:latin typeface="+mj-lt"/>
              </a:rPr>
              <a:t>Wire protocol compatibility</a:t>
            </a:r>
          </a:p>
          <a:p>
            <a:r>
              <a:rPr lang="en-US" dirty="0">
                <a:latin typeface="+mj-lt"/>
              </a:rPr>
              <a:t>Key benefits</a:t>
            </a:r>
          </a:p>
          <a:p>
            <a:pPr marL="571500" lvl="1" indent="-342900">
              <a:buFont typeface="Arial" panose="020B0604020202020204" pitchFamily="34" charset="0"/>
              <a:buChar char="•"/>
            </a:pPr>
            <a:r>
              <a:rPr lang="en-US" dirty="0">
                <a:latin typeface="+mj-lt"/>
              </a:rPr>
              <a:t>The ability to  for migrate applications to Cosmos DB while preserving significant portions of the existing application logic</a:t>
            </a:r>
          </a:p>
          <a:p>
            <a:pPr marL="571500" lvl="1" indent="-342900">
              <a:buFont typeface="Arial" panose="020B0604020202020204" pitchFamily="34" charset="0"/>
              <a:buChar char="•"/>
            </a:pPr>
            <a:r>
              <a:rPr lang="en-US" dirty="0">
                <a:latin typeface="+mj-lt"/>
              </a:rPr>
              <a:t>Keeping applications portable and continuing to remain cloud vendor-agnostic</a:t>
            </a:r>
          </a:p>
          <a:p>
            <a:pPr marL="571500" lvl="1" indent="-342900">
              <a:buFont typeface="Arial" panose="020B0604020202020204" pitchFamily="34" charset="0"/>
              <a:buChar char="•"/>
            </a:pPr>
            <a:r>
              <a:rPr lang="en-US" dirty="0">
                <a:latin typeface="+mj-lt"/>
              </a:rPr>
              <a:t>Financially backed SLAs for the common NoSQL APIs powered by Cosmos DB</a:t>
            </a:r>
          </a:p>
          <a:p>
            <a:pPr marL="571500" lvl="1" indent="-342900">
              <a:buFont typeface="Arial" panose="020B0604020202020204" pitchFamily="34" charset="0"/>
              <a:buChar char="•"/>
            </a:pPr>
            <a:r>
              <a:rPr lang="en-US" dirty="0">
                <a:latin typeface="+mj-lt"/>
              </a:rPr>
              <a:t>Turnkey, global distribution with multi-master replication</a:t>
            </a:r>
          </a:p>
          <a:p>
            <a:endParaRPr lang="en-US" dirty="0"/>
          </a:p>
        </p:txBody>
      </p:sp>
      <p:sp>
        <p:nvSpPr>
          <p:cNvPr id="4" name="Title 3">
            <a:extLst>
              <a:ext uri="{FF2B5EF4-FFF2-40B4-BE49-F238E27FC236}">
                <a16:creationId xmlns:a16="http://schemas.microsoft.com/office/drawing/2014/main" id="{4FD48BE0-0E1D-4ED8-9FFF-F91F911217CF}"/>
              </a:ext>
            </a:extLst>
          </p:cNvPr>
          <p:cNvSpPr>
            <a:spLocks noGrp="1"/>
          </p:cNvSpPr>
          <p:nvPr>
            <p:ph type="title"/>
          </p:nvPr>
        </p:nvSpPr>
        <p:spPr/>
        <p:txBody>
          <a:bodyPr/>
          <a:lstStyle/>
          <a:p>
            <a:r>
              <a:rPr lang="en-US" b="1" dirty="0"/>
              <a:t>Azure Cosmos DB API for MongoDB </a:t>
            </a:r>
          </a:p>
        </p:txBody>
      </p:sp>
      <p:pic>
        <p:nvPicPr>
          <p:cNvPr id="3" name="Picture 2">
            <a:extLst>
              <a:ext uri="{FF2B5EF4-FFF2-40B4-BE49-F238E27FC236}">
                <a16:creationId xmlns:a16="http://schemas.microsoft.com/office/drawing/2014/main" id="{782340EA-7DBD-48E7-91A2-156773E9B6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9471" y="3691553"/>
            <a:ext cx="9739384" cy="2743220"/>
          </a:xfrm>
          <a:prstGeom prst="rect">
            <a:avLst/>
          </a:prstGeom>
        </p:spPr>
      </p:pic>
    </p:spTree>
    <p:extLst>
      <p:ext uri="{BB962C8B-B14F-4D97-AF65-F5344CB8AC3E}">
        <p14:creationId xmlns:p14="http://schemas.microsoft.com/office/powerpoint/2010/main" val="1449674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229340"/>
            <a:ext cx="9572625" cy="4616648"/>
          </a:xfrm>
        </p:spPr>
        <p:txBody>
          <a:bodyPr/>
          <a:lstStyle/>
          <a:p>
            <a:r>
              <a:rPr lang="en-US" dirty="0">
                <a:latin typeface="+mj-lt"/>
              </a:rPr>
              <a:t>Features of Azure Cosmos DB graph database</a:t>
            </a:r>
          </a:p>
          <a:p>
            <a:pPr marL="571500" lvl="1" indent="-342900">
              <a:buFont typeface="Arial" panose="020B0604020202020204" pitchFamily="34" charset="0"/>
              <a:buChar char="•"/>
            </a:pPr>
            <a:r>
              <a:rPr lang="en-US" dirty="0">
                <a:latin typeface="+mj-lt"/>
              </a:rPr>
              <a:t>Elastically scalable throughput and storage</a:t>
            </a:r>
          </a:p>
          <a:p>
            <a:pPr marL="571500" lvl="1" indent="-342900">
              <a:buFont typeface="Arial" panose="020B0604020202020204" pitchFamily="34" charset="0"/>
              <a:buChar char="•"/>
            </a:pPr>
            <a:r>
              <a:rPr lang="en-US" dirty="0">
                <a:latin typeface="+mj-lt"/>
              </a:rPr>
              <a:t>Multi-region replication</a:t>
            </a:r>
          </a:p>
          <a:p>
            <a:pPr marL="571500" lvl="1" indent="-342900">
              <a:buFont typeface="Arial" panose="020B0604020202020204" pitchFamily="34" charset="0"/>
              <a:buChar char="•"/>
            </a:pPr>
            <a:r>
              <a:rPr lang="en-US" dirty="0">
                <a:latin typeface="+mj-lt"/>
              </a:rPr>
              <a:t>Fast queries and traversals with the most widely adopted graph query standard</a:t>
            </a:r>
          </a:p>
          <a:p>
            <a:pPr marL="571500" lvl="1" indent="-342900">
              <a:buFont typeface="Arial" panose="020B0604020202020204" pitchFamily="34" charset="0"/>
              <a:buChar char="•"/>
            </a:pPr>
            <a:r>
              <a:rPr lang="en-US" dirty="0">
                <a:latin typeface="+mj-lt"/>
              </a:rPr>
              <a:t>Fully managed graph database</a:t>
            </a:r>
          </a:p>
          <a:p>
            <a:pPr marL="571500" lvl="1" indent="-342900">
              <a:buFont typeface="Arial" panose="020B0604020202020204" pitchFamily="34" charset="0"/>
              <a:buChar char="•"/>
            </a:pPr>
            <a:r>
              <a:rPr lang="en-US" dirty="0">
                <a:latin typeface="+mj-lt"/>
              </a:rPr>
              <a:t>Automatic indexing</a:t>
            </a:r>
          </a:p>
          <a:p>
            <a:pPr marL="571500" lvl="1" indent="-342900">
              <a:buFont typeface="Arial" panose="020B0604020202020204" pitchFamily="34" charset="0"/>
              <a:buChar char="•"/>
            </a:pPr>
            <a:r>
              <a:rPr lang="en-US" dirty="0">
                <a:latin typeface="+mj-lt"/>
              </a:rPr>
              <a:t>Tunable consistency levels</a:t>
            </a:r>
          </a:p>
          <a:p>
            <a:pPr marL="571500" lvl="1" indent="-342900">
              <a:buFont typeface="Arial" panose="020B0604020202020204" pitchFamily="34" charset="0"/>
              <a:buChar char="•"/>
            </a:pPr>
            <a:endParaRPr lang="en-US" dirty="0">
              <a:latin typeface="+mj-lt"/>
            </a:endParaRPr>
          </a:p>
          <a:p>
            <a:r>
              <a:rPr lang="en-US" dirty="0">
                <a:latin typeface="+mj-lt"/>
              </a:rPr>
              <a:t>Graph databases</a:t>
            </a:r>
          </a:p>
          <a:p>
            <a:endParaRPr lang="en-US" dirty="0">
              <a:latin typeface="+mj-lt"/>
            </a:endParaRPr>
          </a:p>
          <a:p>
            <a:r>
              <a:rPr lang="en-US" dirty="0">
                <a:latin typeface="+mj-lt"/>
              </a:rPr>
              <a:t>Property graph objects</a:t>
            </a:r>
          </a:p>
          <a:p>
            <a:pPr marL="571500" lvl="1" indent="-342900">
              <a:buFont typeface="Arial" panose="020B0604020202020204" pitchFamily="34" charset="0"/>
              <a:buChar char="•"/>
            </a:pPr>
            <a:r>
              <a:rPr lang="en-US" dirty="0">
                <a:latin typeface="+mj-lt"/>
              </a:rPr>
              <a:t>Vertices</a:t>
            </a:r>
          </a:p>
          <a:p>
            <a:pPr marL="571500" lvl="1" indent="-342900">
              <a:buFont typeface="Arial" panose="020B0604020202020204" pitchFamily="34" charset="0"/>
              <a:buChar char="•"/>
            </a:pPr>
            <a:r>
              <a:rPr lang="en-US" dirty="0">
                <a:latin typeface="+mj-lt"/>
              </a:rPr>
              <a:t>Edges	</a:t>
            </a:r>
          </a:p>
          <a:p>
            <a:pPr marL="571500" lvl="1" indent="-342900">
              <a:buFont typeface="Arial" panose="020B0604020202020204" pitchFamily="34" charset="0"/>
              <a:buChar char="•"/>
            </a:pPr>
            <a:r>
              <a:rPr lang="en-US" dirty="0">
                <a:latin typeface="+mj-lt"/>
              </a:rPr>
              <a:t>Properties</a:t>
            </a:r>
          </a:p>
          <a:p>
            <a:pPr lvl="1"/>
            <a:endParaRPr lang="en-US" dirty="0"/>
          </a:p>
        </p:txBody>
      </p:sp>
      <p:sp>
        <p:nvSpPr>
          <p:cNvPr id="4" name="Title 3">
            <a:extLst>
              <a:ext uri="{FF2B5EF4-FFF2-40B4-BE49-F238E27FC236}">
                <a16:creationId xmlns:a16="http://schemas.microsoft.com/office/drawing/2014/main" id="{4FD48BE0-0E1D-4ED8-9FFF-F91F911217CF}"/>
              </a:ext>
            </a:extLst>
          </p:cNvPr>
          <p:cNvSpPr>
            <a:spLocks noGrp="1"/>
          </p:cNvSpPr>
          <p:nvPr>
            <p:ph type="title"/>
          </p:nvPr>
        </p:nvSpPr>
        <p:spPr/>
        <p:txBody>
          <a:bodyPr/>
          <a:lstStyle/>
          <a:p>
            <a:r>
              <a:rPr lang="en-US" b="1" dirty="0"/>
              <a:t>Azure Cosmos DB Gremlin API</a:t>
            </a:r>
          </a:p>
        </p:txBody>
      </p:sp>
      <p:pic>
        <p:nvPicPr>
          <p:cNvPr id="6" name="Picture 5">
            <a:extLst>
              <a:ext uri="{FF2B5EF4-FFF2-40B4-BE49-F238E27FC236}">
                <a16:creationId xmlns:a16="http://schemas.microsoft.com/office/drawing/2014/main" id="{D0FD5880-35DB-4C15-963C-608FA03754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1035" y="2796846"/>
            <a:ext cx="6830302" cy="3842045"/>
          </a:xfrm>
          <a:prstGeom prst="rect">
            <a:avLst/>
          </a:prstGeom>
        </p:spPr>
      </p:pic>
      <p:pic>
        <p:nvPicPr>
          <p:cNvPr id="3" name="Picture 2">
            <a:extLst>
              <a:ext uri="{FF2B5EF4-FFF2-40B4-BE49-F238E27FC236}">
                <a16:creationId xmlns:a16="http://schemas.microsoft.com/office/drawing/2014/main" id="{0D96AB7C-7804-4AB3-86AB-BA6DF498DECD}"/>
              </a:ext>
            </a:extLst>
          </p:cNvPr>
          <p:cNvPicPr>
            <a:picLocks noChangeAspect="1"/>
          </p:cNvPicPr>
          <p:nvPr/>
        </p:nvPicPr>
        <p:blipFill>
          <a:blip r:embed="rId3"/>
          <a:stretch>
            <a:fillRect/>
          </a:stretch>
        </p:blipFill>
        <p:spPr>
          <a:xfrm>
            <a:off x="7224855" y="3565544"/>
            <a:ext cx="1157859" cy="417312"/>
          </a:xfrm>
          <a:prstGeom prst="rect">
            <a:avLst/>
          </a:prstGeom>
        </p:spPr>
      </p:pic>
    </p:spTree>
    <p:extLst>
      <p:ext uri="{BB962C8B-B14F-4D97-AF65-F5344CB8AC3E}">
        <p14:creationId xmlns:p14="http://schemas.microsoft.com/office/powerpoint/2010/main" val="58012399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5F48DF-C78C-45AC-838F-E5D49C209BAB}"/>
              </a:ext>
            </a:extLst>
          </p:cNvPr>
          <p:cNvSpPr>
            <a:spLocks noGrp="1"/>
          </p:cNvSpPr>
          <p:nvPr>
            <p:ph type="title"/>
          </p:nvPr>
        </p:nvSpPr>
        <p:spPr>
          <a:xfrm>
            <a:off x="410695" y="2563808"/>
            <a:ext cx="11792823" cy="1828800"/>
          </a:xfrm>
        </p:spPr>
        <p:txBody>
          <a:bodyPr/>
          <a:lstStyle/>
          <a:p>
            <a:r>
              <a:rPr lang="en-US" dirty="0"/>
              <a:t>Module 7: Implement NoSQL Databases</a:t>
            </a:r>
          </a:p>
        </p:txBody>
      </p:sp>
      <p:sp>
        <p:nvSpPr>
          <p:cNvPr id="5" name="Text Placeholder 4">
            <a:extLst>
              <a:ext uri="{FF2B5EF4-FFF2-40B4-BE49-F238E27FC236}">
                <a16:creationId xmlns:a16="http://schemas.microsoft.com/office/drawing/2014/main" id="{A8B16814-71FE-4B3F-9047-77C867331668}"/>
              </a:ext>
            </a:extLst>
          </p:cNvPr>
          <p:cNvSpPr>
            <a:spLocks noGrp="1"/>
          </p:cNvSpPr>
          <p:nvPr>
            <p:ph type="body" sz="quarter" idx="15"/>
          </p:nvPr>
        </p:nvSpPr>
        <p:spPr>
          <a:xfrm>
            <a:off x="451338" y="4436713"/>
            <a:ext cx="9795376" cy="492443"/>
          </a:xfrm>
        </p:spPr>
        <p:txBody>
          <a:bodyPr/>
          <a:lstStyle/>
          <a:p>
            <a:r>
              <a:rPr lang="en-US" sz="2000" dirty="0"/>
              <a:t>Azure Storage Account Tables and </a:t>
            </a:r>
            <a:r>
              <a:rPr lang="en-US" sz="2000" dirty="0" err="1"/>
              <a:t>CosmosDB</a:t>
            </a:r>
            <a:r>
              <a:rPr lang="en-US" sz="2000" dirty="0"/>
              <a:t> APIs</a:t>
            </a:r>
          </a:p>
        </p:txBody>
      </p:sp>
    </p:spTree>
    <p:extLst>
      <p:ext uri="{BB962C8B-B14F-4D97-AF65-F5344CB8AC3E}">
        <p14:creationId xmlns:p14="http://schemas.microsoft.com/office/powerpoint/2010/main" val="1825055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112738"/>
            <a:ext cx="10567820" cy="5539978"/>
          </a:xfrm>
        </p:spPr>
        <p:txBody>
          <a:bodyPr/>
          <a:lstStyle/>
          <a:p>
            <a:pPr marL="0" indent="0">
              <a:buNone/>
            </a:pPr>
            <a:r>
              <a:rPr lang="en-US" dirty="0">
                <a:latin typeface="+mj-lt"/>
              </a:rPr>
              <a:t>Azure Cosmos DB provides the Table API for applications that are written for Azure Table storage and that need premium capabilities such as</a:t>
            </a:r>
          </a:p>
          <a:p>
            <a:pPr marL="571500" lvl="1" indent="-342900">
              <a:buFont typeface="Arial" panose="020B0604020202020204" pitchFamily="34" charset="0"/>
              <a:buChar char="•"/>
            </a:pPr>
            <a:r>
              <a:rPr lang="en-US" dirty="0">
                <a:latin typeface="+mj-lt"/>
              </a:rPr>
              <a:t>Turnkey global distribution.</a:t>
            </a:r>
          </a:p>
          <a:p>
            <a:pPr marL="571500" lvl="1" indent="-342900">
              <a:buFont typeface="Arial" panose="020B0604020202020204" pitchFamily="34" charset="0"/>
              <a:buChar char="•"/>
            </a:pPr>
            <a:r>
              <a:rPr lang="en-US" dirty="0">
                <a:latin typeface="+mj-lt"/>
              </a:rPr>
              <a:t>Dedicated throughput worldwide.</a:t>
            </a:r>
          </a:p>
          <a:p>
            <a:pPr marL="571500" lvl="1" indent="-342900">
              <a:buFont typeface="Arial" panose="020B0604020202020204" pitchFamily="34" charset="0"/>
              <a:buChar char="•"/>
            </a:pPr>
            <a:r>
              <a:rPr lang="en-US" dirty="0">
                <a:latin typeface="+mj-lt"/>
              </a:rPr>
              <a:t>Single-digit millisecond latencies at the 99th percentile.</a:t>
            </a:r>
          </a:p>
          <a:p>
            <a:pPr marL="571500" lvl="1" indent="-342900">
              <a:buFont typeface="Arial" panose="020B0604020202020204" pitchFamily="34" charset="0"/>
              <a:buChar char="•"/>
            </a:pPr>
            <a:r>
              <a:rPr lang="en-US" dirty="0">
                <a:latin typeface="+mj-lt"/>
              </a:rPr>
              <a:t>Guaranteed high availability.</a:t>
            </a:r>
          </a:p>
          <a:p>
            <a:pPr marL="571500" lvl="1" indent="-342900">
              <a:buFont typeface="Arial" panose="020B0604020202020204" pitchFamily="34" charset="0"/>
              <a:buChar char="•"/>
            </a:pPr>
            <a:r>
              <a:rPr lang="en-US" dirty="0">
                <a:latin typeface="+mj-lt"/>
              </a:rPr>
              <a:t>Automatic secondary indexing.</a:t>
            </a:r>
          </a:p>
          <a:p>
            <a:pPr marL="571500" lvl="1" indent="-342900">
              <a:buFont typeface="Arial" panose="020B0604020202020204" pitchFamily="34" charset="0"/>
              <a:buChar char="•"/>
            </a:pPr>
            <a:endParaRPr lang="en-US" dirty="0">
              <a:latin typeface="+mj-lt"/>
            </a:endParaRPr>
          </a:p>
          <a:p>
            <a:pPr marL="0" indent="0">
              <a:buNone/>
            </a:pPr>
            <a:r>
              <a:rPr lang="en-US" dirty="0">
                <a:latin typeface="+mj-lt"/>
              </a:rPr>
              <a:t>If you currently use Azure Table Storage, you gain the following benefits by moving to the Azure Cosmos DB Table API</a:t>
            </a:r>
          </a:p>
          <a:p>
            <a:pPr marL="571500" lvl="1" indent="-342900">
              <a:buFont typeface="Arial" panose="020B0604020202020204" pitchFamily="34" charset="0"/>
              <a:buChar char="•"/>
            </a:pPr>
            <a:r>
              <a:rPr lang="en-US" dirty="0">
                <a:latin typeface="+mj-lt"/>
              </a:rPr>
              <a:t>Latency</a:t>
            </a:r>
          </a:p>
          <a:p>
            <a:pPr marL="571500" lvl="1" indent="-342900">
              <a:buFont typeface="Arial" panose="020B0604020202020204" pitchFamily="34" charset="0"/>
              <a:buChar char="•"/>
            </a:pPr>
            <a:r>
              <a:rPr lang="en-US" dirty="0">
                <a:latin typeface="+mj-lt"/>
              </a:rPr>
              <a:t>Throughput</a:t>
            </a:r>
          </a:p>
          <a:p>
            <a:pPr marL="571500" lvl="1" indent="-342900">
              <a:buFont typeface="Arial" panose="020B0604020202020204" pitchFamily="34" charset="0"/>
              <a:buChar char="•"/>
            </a:pPr>
            <a:r>
              <a:rPr lang="en-US" dirty="0">
                <a:latin typeface="+mj-lt"/>
              </a:rPr>
              <a:t>Global distribution</a:t>
            </a:r>
          </a:p>
          <a:p>
            <a:pPr marL="571500" lvl="1" indent="-342900">
              <a:buFont typeface="Arial" panose="020B0604020202020204" pitchFamily="34" charset="0"/>
              <a:buChar char="•"/>
            </a:pPr>
            <a:r>
              <a:rPr lang="en-US" dirty="0">
                <a:latin typeface="+mj-lt"/>
              </a:rPr>
              <a:t>Indexing</a:t>
            </a:r>
          </a:p>
          <a:p>
            <a:pPr marL="571500" lvl="1" indent="-342900">
              <a:buFont typeface="Arial" panose="020B0604020202020204" pitchFamily="34" charset="0"/>
              <a:buChar char="•"/>
            </a:pPr>
            <a:r>
              <a:rPr lang="en-US" dirty="0">
                <a:latin typeface="+mj-lt"/>
              </a:rPr>
              <a:t>Query</a:t>
            </a:r>
          </a:p>
          <a:p>
            <a:pPr marL="571500" lvl="1" indent="-342900">
              <a:buFont typeface="Arial" panose="020B0604020202020204" pitchFamily="34" charset="0"/>
              <a:buChar char="•"/>
            </a:pPr>
            <a:r>
              <a:rPr lang="en-US" dirty="0">
                <a:latin typeface="+mj-lt"/>
              </a:rPr>
              <a:t>Consistency</a:t>
            </a:r>
          </a:p>
          <a:p>
            <a:pPr marL="571500" lvl="1" indent="-342900">
              <a:buFont typeface="Arial" panose="020B0604020202020204" pitchFamily="34" charset="0"/>
              <a:buChar char="•"/>
            </a:pPr>
            <a:r>
              <a:rPr lang="en-US" dirty="0">
                <a:latin typeface="+mj-lt"/>
              </a:rPr>
              <a:t>Pricing</a:t>
            </a:r>
          </a:p>
          <a:p>
            <a:pPr marL="571500" lvl="1" indent="-342900">
              <a:buFont typeface="Arial" panose="020B0604020202020204" pitchFamily="34" charset="0"/>
              <a:buChar char="•"/>
            </a:pPr>
            <a:r>
              <a:rPr lang="en-US" dirty="0">
                <a:latin typeface="+mj-lt"/>
              </a:rPr>
              <a:t>SLAs</a:t>
            </a:r>
          </a:p>
        </p:txBody>
      </p:sp>
      <p:sp>
        <p:nvSpPr>
          <p:cNvPr id="4" name="Title 3">
            <a:extLst>
              <a:ext uri="{FF2B5EF4-FFF2-40B4-BE49-F238E27FC236}">
                <a16:creationId xmlns:a16="http://schemas.microsoft.com/office/drawing/2014/main" id="{4FD48BE0-0E1D-4ED8-9FFF-F91F911217CF}"/>
              </a:ext>
            </a:extLst>
          </p:cNvPr>
          <p:cNvSpPr>
            <a:spLocks noGrp="1"/>
          </p:cNvSpPr>
          <p:nvPr>
            <p:ph type="title"/>
          </p:nvPr>
        </p:nvSpPr>
        <p:spPr/>
        <p:txBody>
          <a:bodyPr/>
          <a:lstStyle/>
          <a:p>
            <a:r>
              <a:rPr lang="en-US" b="1" dirty="0"/>
              <a:t>Azure Cosmos DB table API</a:t>
            </a:r>
          </a:p>
        </p:txBody>
      </p:sp>
      <p:pic>
        <p:nvPicPr>
          <p:cNvPr id="3" name="Picture 2">
            <a:extLst>
              <a:ext uri="{FF2B5EF4-FFF2-40B4-BE49-F238E27FC236}">
                <a16:creationId xmlns:a16="http://schemas.microsoft.com/office/drawing/2014/main" id="{0A1B35B6-63CB-4CED-AA2C-808B252757E2}"/>
              </a:ext>
            </a:extLst>
          </p:cNvPr>
          <p:cNvPicPr>
            <a:picLocks noChangeAspect="1"/>
          </p:cNvPicPr>
          <p:nvPr/>
        </p:nvPicPr>
        <p:blipFill>
          <a:blip r:embed="rId2"/>
          <a:stretch>
            <a:fillRect/>
          </a:stretch>
        </p:blipFill>
        <p:spPr>
          <a:xfrm>
            <a:off x="9640357" y="5661160"/>
            <a:ext cx="2238391" cy="876306"/>
          </a:xfrm>
          <a:prstGeom prst="rect">
            <a:avLst/>
          </a:prstGeom>
        </p:spPr>
      </p:pic>
    </p:spTree>
    <p:extLst>
      <p:ext uri="{BB962C8B-B14F-4D97-AF65-F5344CB8AC3E}">
        <p14:creationId xmlns:p14="http://schemas.microsoft.com/office/powerpoint/2010/main" val="177879497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41400" y="1363593"/>
            <a:ext cx="11533187" cy="447174"/>
          </a:xfrm>
        </p:spPr>
        <p:txBody>
          <a:bodyPr/>
          <a:lstStyle/>
          <a:p>
            <a:r>
              <a:rPr lang="en-US" sz="4800" b="1" i="0" u="none" strike="noStrike">
                <a:effectLst/>
              </a:rPr>
              <a:t>Module </a:t>
            </a:r>
            <a:r>
              <a:rPr lang="en-US" sz="4800" b="1" i="0" u="none" strike="noStrike" dirty="0">
                <a:effectLst/>
              </a:rPr>
              <a:t>Review Questions</a:t>
            </a:r>
            <a:endParaRPr lang="en-US" sz="4800" b="1" dirty="0"/>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1643" y="1221480"/>
            <a:ext cx="9572625" cy="615553"/>
          </a:xfrm>
        </p:spPr>
        <p:txBody>
          <a:bodyPr/>
          <a:lstStyle/>
          <a:p>
            <a:pPr marL="0" indent="0">
              <a:lnSpc>
                <a:spcPct val="100000"/>
              </a:lnSpc>
              <a:buNone/>
            </a:pPr>
            <a:endParaRPr lang="en-US" dirty="0"/>
          </a:p>
          <a:p>
            <a:pPr lvl="1"/>
            <a:endParaRPr lang="en-US" dirty="0"/>
          </a:p>
        </p:txBody>
      </p:sp>
      <p:pic>
        <p:nvPicPr>
          <p:cNvPr id="4" name="Picture 3">
            <a:extLst>
              <a:ext uri="{FF2B5EF4-FFF2-40B4-BE49-F238E27FC236}">
                <a16:creationId xmlns:a16="http://schemas.microsoft.com/office/drawing/2014/main" id="{DCC16681-1E5B-4367-B77F-0AEA7ACEF89B}"/>
              </a:ext>
            </a:extLst>
          </p:cNvPr>
          <p:cNvPicPr>
            <a:picLocks noChangeAspect="1"/>
          </p:cNvPicPr>
          <p:nvPr/>
        </p:nvPicPr>
        <p:blipFill>
          <a:blip r:embed="rId3"/>
          <a:stretch>
            <a:fillRect/>
          </a:stretch>
        </p:blipFill>
        <p:spPr>
          <a:xfrm>
            <a:off x="9405111" y="4751008"/>
            <a:ext cx="1628787" cy="1628787"/>
          </a:xfrm>
          <a:prstGeom prst="rect">
            <a:avLst/>
          </a:prstGeom>
        </p:spPr>
      </p:pic>
    </p:spTree>
    <p:extLst>
      <p:ext uri="{BB962C8B-B14F-4D97-AF65-F5344CB8AC3E}">
        <p14:creationId xmlns:p14="http://schemas.microsoft.com/office/powerpoint/2010/main" val="178504691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AD5E1-A6F1-47DC-90FE-80EB7ABB4789}"/>
              </a:ext>
            </a:extLst>
          </p:cNvPr>
          <p:cNvSpPr>
            <a:spLocks noGrp="1"/>
          </p:cNvSpPr>
          <p:nvPr>
            <p:ph type="title"/>
          </p:nvPr>
        </p:nvSpPr>
        <p:spPr>
          <a:xfrm>
            <a:off x="465138" y="1882011"/>
            <a:ext cx="9694862" cy="1502728"/>
          </a:xfrm>
        </p:spPr>
        <p:txBody>
          <a:bodyPr/>
          <a:lstStyle/>
          <a:p>
            <a:r>
              <a:rPr lang="en-US" sz="3200" dirty="0"/>
              <a:t>Online Role-based training resources:</a:t>
            </a:r>
            <a:br>
              <a:rPr lang="en-US" sz="1050" dirty="0"/>
            </a:br>
            <a:br>
              <a:rPr lang="en-US" sz="1050" dirty="0"/>
            </a:br>
            <a:r>
              <a:rPr lang="en-US" dirty="0"/>
              <a:t>Microsoft Learn</a:t>
            </a:r>
            <a:br>
              <a:rPr lang="en-US" dirty="0"/>
            </a:br>
            <a:r>
              <a:rPr lang="en-US" dirty="0">
                <a:solidFill>
                  <a:schemeClr val="tx2">
                    <a:lumMod val="40000"/>
                    <a:lumOff val="60000"/>
                  </a:schemeClr>
                </a:solidFill>
                <a:hlinkClick r:id="rId3">
                  <a:extLst>
                    <a:ext uri="{A12FA001-AC4F-418D-AE19-62706E023703}">
                      <ahyp:hlinkClr xmlns:ahyp="http://schemas.microsoft.com/office/drawing/2018/hyperlinkcolor" val="tx"/>
                    </a:ext>
                  </a:extLst>
                </a:hlinkClick>
              </a:rPr>
              <a:t>https://docs.microsoft.com/en-us/learn/</a:t>
            </a:r>
            <a:endParaRPr lang="en-US" dirty="0">
              <a:solidFill>
                <a:schemeClr val="tx2">
                  <a:lumMod val="40000"/>
                  <a:lumOff val="60000"/>
                </a:schemeClr>
              </a:solidFill>
            </a:endParaRPr>
          </a:p>
        </p:txBody>
      </p:sp>
    </p:spTree>
    <p:extLst>
      <p:ext uri="{BB962C8B-B14F-4D97-AF65-F5344CB8AC3E}">
        <p14:creationId xmlns:p14="http://schemas.microsoft.com/office/powerpoint/2010/main" val="419375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AD5E1-A6F1-47DC-90FE-80EB7ABB4789}"/>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653626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sz="3200" b="1" dirty="0"/>
              <a:t>Learning Objectives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707137"/>
            <a:ext cx="9572625" cy="2893100"/>
          </a:xfrm>
        </p:spPr>
        <p:txBody>
          <a:bodyPr/>
          <a:lstStyle/>
          <a:p>
            <a:pPr marL="0" indent="0">
              <a:lnSpc>
                <a:spcPct val="100000"/>
              </a:lnSpc>
              <a:spcAft>
                <a:spcPts val="600"/>
              </a:spcAft>
              <a:buNone/>
            </a:pPr>
            <a:r>
              <a:rPr lang="en-US" sz="2800" dirty="0">
                <a:latin typeface="+mj-lt"/>
              </a:rPr>
              <a:t>You will learn the following:</a:t>
            </a:r>
          </a:p>
          <a:p>
            <a:pPr marL="0" indent="0">
              <a:lnSpc>
                <a:spcPct val="100000"/>
              </a:lnSpc>
              <a:spcAft>
                <a:spcPts val="600"/>
              </a:spcAft>
              <a:buNone/>
            </a:pPr>
            <a:endParaRPr lang="en-US" sz="2800" dirty="0">
              <a:latin typeface="+mj-lt"/>
            </a:endParaRPr>
          </a:p>
          <a:p>
            <a:pPr>
              <a:lnSpc>
                <a:spcPct val="100000"/>
              </a:lnSpc>
              <a:spcAft>
                <a:spcPts val="600"/>
              </a:spcAft>
            </a:pPr>
            <a:r>
              <a:rPr lang="en-US" sz="2800" dirty="0">
                <a:latin typeface="+mj-lt"/>
              </a:rPr>
              <a:t>Configure Storage Account Tables</a:t>
            </a:r>
          </a:p>
          <a:p>
            <a:pPr>
              <a:lnSpc>
                <a:spcPct val="100000"/>
              </a:lnSpc>
              <a:spcAft>
                <a:spcPts val="600"/>
              </a:spcAft>
            </a:pPr>
            <a:r>
              <a:rPr lang="en-US" sz="2800" dirty="0">
                <a:latin typeface="+mj-lt"/>
              </a:rPr>
              <a:t>Select Appropriate Cosmos DB APIs</a:t>
            </a:r>
          </a:p>
          <a:p>
            <a:pPr lvl="1"/>
            <a:endParaRPr lang="en-US" sz="2800" dirty="0">
              <a:latin typeface="+mj-lt"/>
            </a:endParaRPr>
          </a:p>
          <a:p>
            <a:pPr marL="571500" lvl="1" indent="-342900">
              <a:buFont typeface="Arial" panose="020B0604020202020204" pitchFamily="34" charset="0"/>
              <a:buChar char="•"/>
            </a:pPr>
            <a:endParaRPr lang="en-US" sz="2800" dirty="0">
              <a:latin typeface="+mj-lt"/>
            </a:endParaRPr>
          </a:p>
        </p:txBody>
      </p:sp>
      <p:pic>
        <p:nvPicPr>
          <p:cNvPr id="2" name="Graphic 1">
            <a:extLst>
              <a:ext uri="{FF2B5EF4-FFF2-40B4-BE49-F238E27FC236}">
                <a16:creationId xmlns:a16="http://schemas.microsoft.com/office/drawing/2014/main" id="{57493382-3615-48A6-A00F-BB33D1D7E21B}"/>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18379" y="4466042"/>
            <a:ext cx="3995763" cy="2380896"/>
          </a:xfrm>
          <a:prstGeom prst="rect">
            <a:avLst/>
          </a:prstGeom>
        </p:spPr>
      </p:pic>
    </p:spTree>
    <p:extLst>
      <p:ext uri="{BB962C8B-B14F-4D97-AF65-F5344CB8AC3E}">
        <p14:creationId xmlns:p14="http://schemas.microsoft.com/office/powerpoint/2010/main" val="369474483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26507" y="1543445"/>
            <a:ext cx="8494755" cy="3629025"/>
          </a:xfrm>
        </p:spPr>
        <p:txBody>
          <a:bodyPr/>
          <a:lstStyle/>
          <a:p>
            <a:br>
              <a:rPr lang="en-US" b="1" dirty="0"/>
            </a:br>
            <a:r>
              <a:rPr lang="en-US" b="1" dirty="0"/>
              <a:t>Configure Storage Account Tables</a:t>
            </a:r>
          </a:p>
        </p:txBody>
      </p:sp>
      <p:pic>
        <p:nvPicPr>
          <p:cNvPr id="2" name="Graphic 1">
            <a:extLst>
              <a:ext uri="{FF2B5EF4-FFF2-40B4-BE49-F238E27FC236}">
                <a16:creationId xmlns:a16="http://schemas.microsoft.com/office/drawing/2014/main" id="{FC2B85C3-BB4F-47F7-B7C2-C776B7BF9E29}"/>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18379" y="4466042"/>
            <a:ext cx="3995763" cy="2380896"/>
          </a:xfrm>
          <a:prstGeom prst="rect">
            <a:avLst/>
          </a:prstGeom>
        </p:spPr>
      </p:pic>
    </p:spTree>
    <p:extLst>
      <p:ext uri="{BB962C8B-B14F-4D97-AF65-F5344CB8AC3E}">
        <p14:creationId xmlns:p14="http://schemas.microsoft.com/office/powerpoint/2010/main" val="228175052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09350"/>
            <a:ext cx="9572625" cy="3524042"/>
          </a:xfrm>
        </p:spPr>
        <p:txBody>
          <a:bodyPr/>
          <a:lstStyle/>
          <a:p>
            <a:pPr>
              <a:spcAft>
                <a:spcPts val="600"/>
              </a:spcAft>
            </a:pPr>
            <a:r>
              <a:rPr lang="en-US" dirty="0">
                <a:latin typeface="+mj-lt"/>
              </a:rPr>
              <a:t>Azure Table is a NoSQL datastore ideal for storing structured, non-relational data. </a:t>
            </a:r>
          </a:p>
          <a:p>
            <a:pPr>
              <a:spcAft>
                <a:spcPts val="600"/>
              </a:spcAft>
            </a:pPr>
            <a:endParaRPr lang="en-US" dirty="0">
              <a:latin typeface="+mj-lt"/>
            </a:endParaRPr>
          </a:p>
          <a:p>
            <a:pPr>
              <a:spcAft>
                <a:spcPts val="600"/>
              </a:spcAft>
            </a:pPr>
            <a:r>
              <a:rPr lang="en-US" dirty="0">
                <a:latin typeface="+mj-lt"/>
              </a:rPr>
              <a:t>Common use of table storage</a:t>
            </a:r>
          </a:p>
          <a:p>
            <a:pPr marL="514350" lvl="1" indent="-285750">
              <a:spcAft>
                <a:spcPts val="600"/>
              </a:spcAft>
              <a:buFont typeface="Arial" panose="020B0604020202020204" pitchFamily="34" charset="0"/>
              <a:buChar char="•"/>
            </a:pPr>
            <a:r>
              <a:rPr lang="en-US" dirty="0">
                <a:latin typeface="+mj-lt"/>
              </a:rPr>
              <a:t>Storing TBs of structured data capable of serving web scale applications</a:t>
            </a:r>
          </a:p>
          <a:p>
            <a:pPr marL="514350" lvl="1" indent="-285750">
              <a:spcAft>
                <a:spcPts val="600"/>
              </a:spcAft>
              <a:buFont typeface="Arial" panose="020B0604020202020204" pitchFamily="34" charset="0"/>
              <a:buChar char="•"/>
            </a:pPr>
            <a:r>
              <a:rPr lang="en-US" dirty="0">
                <a:latin typeface="+mj-lt"/>
              </a:rPr>
              <a:t>Storing datasets that don't require complex joins, foreign keys, or stored procedures and can be denormalized for fast access</a:t>
            </a:r>
          </a:p>
          <a:p>
            <a:pPr marL="514350" lvl="1" indent="-285750">
              <a:spcAft>
                <a:spcPts val="600"/>
              </a:spcAft>
              <a:buFont typeface="Arial" panose="020B0604020202020204" pitchFamily="34" charset="0"/>
              <a:buChar char="•"/>
            </a:pPr>
            <a:r>
              <a:rPr lang="en-US" dirty="0">
                <a:latin typeface="+mj-lt"/>
              </a:rPr>
              <a:t>Quickly querying data using a clustered index</a:t>
            </a:r>
          </a:p>
          <a:p>
            <a:pPr marL="514350" lvl="1" indent="-285750">
              <a:spcAft>
                <a:spcPts val="600"/>
              </a:spcAft>
              <a:buFont typeface="Arial" panose="020B0604020202020204" pitchFamily="34" charset="0"/>
              <a:buChar char="•"/>
            </a:pPr>
            <a:r>
              <a:rPr lang="en-US" dirty="0">
                <a:latin typeface="+mj-lt"/>
              </a:rPr>
              <a:t>Accessing data using the OData protocol and LINQ queries with WCF Data Service .NET Libraries</a:t>
            </a:r>
          </a:p>
          <a:p>
            <a:pPr marL="800100" lvl="2" indent="-3429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F1921482-8F62-447C-975A-DD8B9A3D43AC}"/>
              </a:ext>
            </a:extLst>
          </p:cNvPr>
          <p:cNvSpPr>
            <a:spLocks noGrp="1"/>
          </p:cNvSpPr>
          <p:nvPr>
            <p:ph type="title"/>
          </p:nvPr>
        </p:nvSpPr>
        <p:spPr>
          <a:xfrm>
            <a:off x="739458" y="724219"/>
            <a:ext cx="11533187" cy="411162"/>
          </a:xfrm>
        </p:spPr>
        <p:txBody>
          <a:bodyPr/>
          <a:lstStyle/>
          <a:p>
            <a:r>
              <a:rPr lang="en-US" b="1" dirty="0"/>
              <a:t>Azure Table Storage (1 of 2) </a:t>
            </a:r>
          </a:p>
        </p:txBody>
      </p:sp>
    </p:spTree>
    <p:extLst>
      <p:ext uri="{BB962C8B-B14F-4D97-AF65-F5344CB8AC3E}">
        <p14:creationId xmlns:p14="http://schemas.microsoft.com/office/powerpoint/2010/main" val="328459140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09350"/>
            <a:ext cx="9572625" cy="3754874"/>
          </a:xfrm>
        </p:spPr>
        <p:txBody>
          <a:bodyPr/>
          <a:lstStyle/>
          <a:p>
            <a:pPr marL="0" indent="0">
              <a:spcAft>
                <a:spcPts val="600"/>
              </a:spcAft>
              <a:buNone/>
            </a:pPr>
            <a:r>
              <a:rPr lang="en-US" sz="2400" b="1" dirty="0">
                <a:latin typeface="+mj-lt"/>
              </a:rPr>
              <a:t>Table storage concepts</a:t>
            </a:r>
          </a:p>
          <a:p>
            <a:pPr marL="571500" lvl="1" indent="-342900">
              <a:spcAft>
                <a:spcPts val="600"/>
              </a:spcAft>
              <a:buFont typeface="Arial" panose="020B0604020202020204" pitchFamily="34" charset="0"/>
              <a:buChar char="•"/>
            </a:pPr>
            <a:r>
              <a:rPr lang="en-US" sz="2400" dirty="0">
                <a:latin typeface="+mj-lt"/>
              </a:rPr>
              <a:t>URL format:</a:t>
            </a:r>
          </a:p>
          <a:p>
            <a:pPr lvl="1">
              <a:spcAft>
                <a:spcPts val="600"/>
              </a:spcAft>
            </a:pPr>
            <a:r>
              <a:rPr lang="en-US" sz="2400" dirty="0">
                <a:latin typeface="+mj-lt"/>
              </a:rPr>
              <a:t>	http://&lt;storage account&gt;.table.core.windows.net/&lt;table&gt;</a:t>
            </a:r>
          </a:p>
          <a:p>
            <a:pPr marL="571500" lvl="1" indent="-342900">
              <a:spcAft>
                <a:spcPts val="600"/>
              </a:spcAft>
              <a:buFont typeface="Arial" panose="020B0604020202020204" pitchFamily="34" charset="0"/>
              <a:buChar char="•"/>
            </a:pPr>
            <a:r>
              <a:rPr lang="en-US" sz="2400" dirty="0">
                <a:latin typeface="+mj-lt"/>
              </a:rPr>
              <a:t>Accounts</a:t>
            </a:r>
          </a:p>
          <a:p>
            <a:pPr marL="571500" lvl="1" indent="-342900">
              <a:spcAft>
                <a:spcPts val="600"/>
              </a:spcAft>
              <a:buFont typeface="Arial" panose="020B0604020202020204" pitchFamily="34" charset="0"/>
              <a:buChar char="•"/>
            </a:pPr>
            <a:r>
              <a:rPr lang="en-US" sz="2400" dirty="0">
                <a:latin typeface="+mj-lt"/>
              </a:rPr>
              <a:t>Table</a:t>
            </a:r>
          </a:p>
          <a:p>
            <a:pPr marL="571500" lvl="1" indent="-342900">
              <a:spcAft>
                <a:spcPts val="600"/>
              </a:spcAft>
              <a:buFont typeface="Arial" panose="020B0604020202020204" pitchFamily="34" charset="0"/>
              <a:buChar char="•"/>
            </a:pPr>
            <a:r>
              <a:rPr lang="en-US" sz="2400" dirty="0">
                <a:latin typeface="+mj-lt"/>
              </a:rPr>
              <a:t>Entity</a:t>
            </a:r>
          </a:p>
          <a:p>
            <a:pPr marL="571500" lvl="1" indent="-342900">
              <a:spcAft>
                <a:spcPts val="600"/>
              </a:spcAft>
              <a:buFont typeface="Arial" panose="020B0604020202020204" pitchFamily="34" charset="0"/>
              <a:buChar char="•"/>
            </a:pPr>
            <a:r>
              <a:rPr lang="en-US" sz="2400" dirty="0">
                <a:latin typeface="+mj-lt"/>
              </a:rPr>
              <a:t>Properties</a:t>
            </a:r>
          </a:p>
          <a:p>
            <a:pPr>
              <a:spcAft>
                <a:spcPts val="600"/>
              </a:spcAft>
            </a:pPr>
            <a:endParaRPr lang="en-US" dirty="0"/>
          </a:p>
          <a:p>
            <a:pPr>
              <a:spcAft>
                <a:spcPts val="600"/>
              </a:spcAft>
            </a:pPr>
            <a:endParaRPr lang="en-US" dirty="0"/>
          </a:p>
        </p:txBody>
      </p:sp>
      <p:sp>
        <p:nvSpPr>
          <p:cNvPr id="3" name="Title 2">
            <a:extLst>
              <a:ext uri="{FF2B5EF4-FFF2-40B4-BE49-F238E27FC236}">
                <a16:creationId xmlns:a16="http://schemas.microsoft.com/office/drawing/2014/main" id="{F1921482-8F62-447C-975A-DD8B9A3D43AC}"/>
              </a:ext>
            </a:extLst>
          </p:cNvPr>
          <p:cNvSpPr>
            <a:spLocks noGrp="1"/>
          </p:cNvSpPr>
          <p:nvPr>
            <p:ph type="title"/>
          </p:nvPr>
        </p:nvSpPr>
        <p:spPr/>
        <p:txBody>
          <a:bodyPr/>
          <a:lstStyle/>
          <a:p>
            <a:r>
              <a:rPr lang="en-US" b="1" dirty="0"/>
              <a:t>Azure Table Storage (2 of 2)</a:t>
            </a:r>
          </a:p>
        </p:txBody>
      </p:sp>
      <p:pic>
        <p:nvPicPr>
          <p:cNvPr id="4" name="Picture 3">
            <a:extLst>
              <a:ext uri="{FF2B5EF4-FFF2-40B4-BE49-F238E27FC236}">
                <a16:creationId xmlns:a16="http://schemas.microsoft.com/office/drawing/2014/main" id="{8806316B-F752-406F-B3A1-2C85FB398D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2887" y="3036561"/>
            <a:ext cx="6479510" cy="3426041"/>
          </a:xfrm>
          <a:prstGeom prst="rect">
            <a:avLst/>
          </a:prstGeom>
        </p:spPr>
      </p:pic>
    </p:spTree>
    <p:extLst>
      <p:ext uri="{BB962C8B-B14F-4D97-AF65-F5344CB8AC3E}">
        <p14:creationId xmlns:p14="http://schemas.microsoft.com/office/powerpoint/2010/main" val="114774820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229340"/>
            <a:ext cx="9572625" cy="6001643"/>
          </a:xfrm>
        </p:spPr>
        <p:txBody>
          <a:bodyPr/>
          <a:lstStyle/>
          <a:p>
            <a:pPr>
              <a:spcAft>
                <a:spcPts val="600"/>
              </a:spcAft>
            </a:pPr>
            <a:r>
              <a:rPr lang="en-US" dirty="0">
                <a:latin typeface="+mj-lt"/>
              </a:rPr>
              <a:t>Storage account and table service </a:t>
            </a:r>
            <a:r>
              <a:rPr lang="en-US" b="1" dirty="0">
                <a:latin typeface="+mj-lt"/>
              </a:rPr>
              <a:t>https://</a:t>
            </a:r>
            <a:r>
              <a:rPr lang="en-US" b="1" i="1" dirty="0">
                <a:latin typeface="+mj-lt"/>
              </a:rPr>
              <a:t>myaccount</a:t>
            </a:r>
            <a:r>
              <a:rPr lang="en-US" b="1" dirty="0">
                <a:latin typeface="+mj-lt"/>
              </a:rPr>
              <a:t>.table.core.windows.net</a:t>
            </a:r>
          </a:p>
          <a:p>
            <a:pPr>
              <a:spcAft>
                <a:spcPts val="600"/>
              </a:spcAft>
            </a:pPr>
            <a:endParaRPr lang="en-US" dirty="0">
              <a:latin typeface="+mj-lt"/>
            </a:endParaRPr>
          </a:p>
          <a:p>
            <a:pPr>
              <a:spcAft>
                <a:spcPts val="600"/>
              </a:spcAft>
            </a:pPr>
            <a:r>
              <a:rPr lang="en-US" dirty="0">
                <a:latin typeface="+mj-lt"/>
              </a:rPr>
              <a:t>Tables store data as collections of entities</a:t>
            </a:r>
          </a:p>
          <a:p>
            <a:pPr marL="571500" lvl="1" indent="-342900">
              <a:spcAft>
                <a:spcPts val="600"/>
              </a:spcAft>
              <a:buFont typeface="Arial" panose="020B0604020202020204" pitchFamily="34" charset="0"/>
              <a:buChar char="•"/>
            </a:pPr>
            <a:r>
              <a:rPr lang="en-US" dirty="0">
                <a:latin typeface="+mj-lt"/>
              </a:rPr>
              <a:t>Entities are similar to rows. An entity has a primary key and a set of properties. </a:t>
            </a:r>
          </a:p>
          <a:p>
            <a:pPr marL="571500" lvl="1" indent="-342900">
              <a:spcAft>
                <a:spcPts val="600"/>
              </a:spcAft>
              <a:buFont typeface="Arial" panose="020B0604020202020204" pitchFamily="34" charset="0"/>
              <a:buChar char="•"/>
            </a:pPr>
            <a:r>
              <a:rPr lang="en-US" dirty="0">
                <a:latin typeface="+mj-lt"/>
              </a:rPr>
              <a:t>A property is a name, typed-value pair, similar to a column.</a:t>
            </a:r>
          </a:p>
          <a:p>
            <a:pPr marL="571500" lvl="1" indent="-342900">
              <a:spcAft>
                <a:spcPts val="600"/>
              </a:spcAft>
              <a:buFont typeface="Arial" panose="020B0604020202020204" pitchFamily="34" charset="0"/>
              <a:buChar char="•"/>
            </a:pPr>
            <a:r>
              <a:rPr lang="en-US" dirty="0">
                <a:latin typeface="+mj-lt"/>
              </a:rPr>
              <a:t>An entity can have up to 255 properties, including 3 system properties </a:t>
            </a:r>
          </a:p>
          <a:p>
            <a:pPr>
              <a:spcAft>
                <a:spcPts val="600"/>
              </a:spcAft>
            </a:pPr>
            <a:endParaRPr lang="en-US" dirty="0">
              <a:latin typeface="+mj-lt"/>
            </a:endParaRPr>
          </a:p>
          <a:p>
            <a:pPr>
              <a:spcAft>
                <a:spcPts val="600"/>
              </a:spcAft>
            </a:pPr>
            <a:r>
              <a:rPr lang="en-US" dirty="0">
                <a:latin typeface="+mj-lt"/>
              </a:rPr>
              <a:t>Table names must conform to the following rules</a:t>
            </a:r>
          </a:p>
          <a:p>
            <a:pPr marL="571500" lvl="1" indent="-342900">
              <a:spcAft>
                <a:spcPts val="600"/>
              </a:spcAft>
              <a:buFont typeface="Arial" panose="020B0604020202020204" pitchFamily="34" charset="0"/>
              <a:buChar char="•"/>
            </a:pPr>
            <a:r>
              <a:rPr lang="en-US" dirty="0">
                <a:latin typeface="+mj-lt"/>
              </a:rPr>
              <a:t>Table names must be unique within an account</a:t>
            </a:r>
          </a:p>
          <a:p>
            <a:pPr marL="571500" lvl="1" indent="-342900">
              <a:spcAft>
                <a:spcPts val="600"/>
              </a:spcAft>
              <a:buFont typeface="Arial" panose="020B0604020202020204" pitchFamily="34" charset="0"/>
              <a:buChar char="•"/>
            </a:pPr>
            <a:r>
              <a:rPr lang="en-US" dirty="0">
                <a:latin typeface="+mj-lt"/>
              </a:rPr>
              <a:t>Table names may contain only alphanumeric characters</a:t>
            </a:r>
          </a:p>
          <a:p>
            <a:pPr marL="571500" lvl="1" indent="-342900">
              <a:spcAft>
                <a:spcPts val="600"/>
              </a:spcAft>
              <a:buFont typeface="Arial" panose="020B0604020202020204" pitchFamily="34" charset="0"/>
              <a:buChar char="•"/>
            </a:pPr>
            <a:r>
              <a:rPr lang="en-US" dirty="0">
                <a:latin typeface="+mj-lt"/>
              </a:rPr>
              <a:t>Table names cannot begin with a numeric character</a:t>
            </a:r>
          </a:p>
          <a:p>
            <a:pPr marL="571500" lvl="1" indent="-342900">
              <a:spcAft>
                <a:spcPts val="600"/>
              </a:spcAft>
              <a:buFont typeface="Arial" panose="020B0604020202020204" pitchFamily="34" charset="0"/>
              <a:buChar char="•"/>
            </a:pPr>
            <a:r>
              <a:rPr lang="en-US" dirty="0">
                <a:latin typeface="+mj-lt"/>
              </a:rPr>
              <a:t>Table names are case-insensitive</a:t>
            </a:r>
          </a:p>
          <a:p>
            <a:pPr marL="571500" lvl="1" indent="-342900">
              <a:spcAft>
                <a:spcPts val="600"/>
              </a:spcAft>
              <a:buFont typeface="Arial" panose="020B0604020202020204" pitchFamily="34" charset="0"/>
              <a:buChar char="•"/>
            </a:pPr>
            <a:r>
              <a:rPr lang="en-US" dirty="0">
                <a:latin typeface="+mj-lt"/>
              </a:rPr>
              <a:t>Table names must be from 3 to 63 characters long</a:t>
            </a:r>
          </a:p>
          <a:p>
            <a:pPr marL="571500" lvl="1" indent="-342900">
              <a:spcAft>
                <a:spcPts val="600"/>
              </a:spcAft>
              <a:buFont typeface="Arial" panose="020B0604020202020204" pitchFamily="34" charset="0"/>
              <a:buChar char="•"/>
            </a:pPr>
            <a:r>
              <a:rPr lang="en-US" dirty="0">
                <a:latin typeface="+mj-lt"/>
              </a:rPr>
              <a:t>Some table names are reserved, including "tables"</a:t>
            </a:r>
          </a:p>
          <a:p>
            <a:pPr marL="571500" lvl="1" indent="-342900">
              <a:buFont typeface="Arial" panose="020B0604020202020204" pitchFamily="34" charset="0"/>
              <a:buChar char="•"/>
            </a:pPr>
            <a:endParaRPr lang="en-US" dirty="0"/>
          </a:p>
          <a:p>
            <a:endParaRPr lang="en-US" dirty="0"/>
          </a:p>
        </p:txBody>
      </p:sp>
      <p:sp>
        <p:nvSpPr>
          <p:cNvPr id="3" name="Title 2">
            <a:extLst>
              <a:ext uri="{FF2B5EF4-FFF2-40B4-BE49-F238E27FC236}">
                <a16:creationId xmlns:a16="http://schemas.microsoft.com/office/drawing/2014/main" id="{F1921482-8F62-447C-975A-DD8B9A3D43AC}"/>
              </a:ext>
            </a:extLst>
          </p:cNvPr>
          <p:cNvSpPr>
            <a:spLocks noGrp="1"/>
          </p:cNvSpPr>
          <p:nvPr>
            <p:ph type="title"/>
          </p:nvPr>
        </p:nvSpPr>
        <p:spPr/>
        <p:txBody>
          <a:bodyPr/>
          <a:lstStyle/>
          <a:p>
            <a:r>
              <a:rPr lang="en-US" b="1" dirty="0"/>
              <a:t>Table Service Data Model (1 of 2)</a:t>
            </a:r>
            <a:r>
              <a:rPr lang="en-US" dirty="0"/>
              <a:t> </a:t>
            </a:r>
          </a:p>
        </p:txBody>
      </p:sp>
    </p:spTree>
    <p:extLst>
      <p:ext uri="{BB962C8B-B14F-4D97-AF65-F5344CB8AC3E}">
        <p14:creationId xmlns:p14="http://schemas.microsoft.com/office/powerpoint/2010/main" val="30007278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229340"/>
            <a:ext cx="9572625" cy="2616101"/>
          </a:xfrm>
        </p:spPr>
        <p:txBody>
          <a:bodyPr/>
          <a:lstStyle/>
          <a:p>
            <a:pPr>
              <a:spcAft>
                <a:spcPts val="1200"/>
              </a:spcAft>
            </a:pPr>
            <a:r>
              <a:rPr lang="en-US" sz="2400" dirty="0">
                <a:latin typeface="+mj-lt"/>
              </a:rPr>
              <a:t>System properties (automatically included for every entity in a table)</a:t>
            </a:r>
          </a:p>
          <a:p>
            <a:pPr marL="571500" lvl="1" indent="-342900">
              <a:spcAft>
                <a:spcPts val="1200"/>
              </a:spcAft>
              <a:buFont typeface="Arial" panose="020B0604020202020204" pitchFamily="34" charset="0"/>
              <a:buChar char="•"/>
            </a:pPr>
            <a:r>
              <a:rPr lang="en-US" sz="2400" b="1" dirty="0" err="1">
                <a:latin typeface="+mj-lt"/>
              </a:rPr>
              <a:t>PartitionKey</a:t>
            </a:r>
            <a:r>
              <a:rPr lang="en-US" sz="2400" dirty="0">
                <a:latin typeface="+mj-lt"/>
              </a:rPr>
              <a:t> property: serves as the basis for table partitioning</a:t>
            </a:r>
          </a:p>
          <a:p>
            <a:pPr marL="571500" lvl="1" indent="-342900">
              <a:spcAft>
                <a:spcPts val="1200"/>
              </a:spcAft>
              <a:buFont typeface="Arial" panose="020B0604020202020204" pitchFamily="34" charset="0"/>
              <a:buChar char="•"/>
            </a:pPr>
            <a:r>
              <a:rPr lang="en-US" sz="2400" b="1" dirty="0" err="1">
                <a:latin typeface="+mj-lt"/>
              </a:rPr>
              <a:t>RowKey</a:t>
            </a:r>
            <a:r>
              <a:rPr lang="en-US" sz="2400" dirty="0">
                <a:latin typeface="+mj-lt"/>
              </a:rPr>
              <a:t> property: a unique identifier for an entity within a given partition</a:t>
            </a:r>
          </a:p>
          <a:p>
            <a:pPr marL="571500" lvl="1" indent="-342900">
              <a:spcAft>
                <a:spcPts val="1200"/>
              </a:spcAft>
              <a:buFont typeface="Arial" panose="020B0604020202020204" pitchFamily="34" charset="0"/>
              <a:buChar char="•"/>
            </a:pPr>
            <a:r>
              <a:rPr lang="en-US" sz="2400" b="1" dirty="0">
                <a:latin typeface="+mj-lt"/>
              </a:rPr>
              <a:t>Timestamp</a:t>
            </a:r>
            <a:r>
              <a:rPr lang="en-US" sz="2400" dirty="0">
                <a:latin typeface="+mj-lt"/>
              </a:rPr>
              <a:t> property: </a:t>
            </a:r>
            <a:r>
              <a:rPr lang="en-US" sz="2400" dirty="0" err="1">
                <a:latin typeface="+mj-lt"/>
              </a:rPr>
              <a:t>DateTime</a:t>
            </a:r>
            <a:r>
              <a:rPr lang="en-US" sz="2400" dirty="0">
                <a:latin typeface="+mj-lt"/>
              </a:rPr>
              <a:t> value that is maintained on the server side to record the time an entity was last modified</a:t>
            </a:r>
          </a:p>
        </p:txBody>
      </p:sp>
      <p:sp>
        <p:nvSpPr>
          <p:cNvPr id="3" name="Title 2">
            <a:extLst>
              <a:ext uri="{FF2B5EF4-FFF2-40B4-BE49-F238E27FC236}">
                <a16:creationId xmlns:a16="http://schemas.microsoft.com/office/drawing/2014/main" id="{F1921482-8F62-447C-975A-DD8B9A3D43AC}"/>
              </a:ext>
            </a:extLst>
          </p:cNvPr>
          <p:cNvSpPr>
            <a:spLocks noGrp="1"/>
          </p:cNvSpPr>
          <p:nvPr>
            <p:ph type="title"/>
          </p:nvPr>
        </p:nvSpPr>
        <p:spPr/>
        <p:txBody>
          <a:bodyPr/>
          <a:lstStyle/>
          <a:p>
            <a:r>
              <a:rPr lang="en-US" b="1" dirty="0"/>
              <a:t>Table Service Data Model (2 of 2)</a:t>
            </a:r>
          </a:p>
        </p:txBody>
      </p:sp>
    </p:spTree>
    <p:extLst>
      <p:ext uri="{BB962C8B-B14F-4D97-AF65-F5344CB8AC3E}">
        <p14:creationId xmlns:p14="http://schemas.microsoft.com/office/powerpoint/2010/main" val="153424761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465138" y="960438"/>
            <a:ext cx="9580988" cy="3629025"/>
          </a:xfrm>
        </p:spPr>
        <p:txBody>
          <a:bodyPr/>
          <a:lstStyle/>
          <a:p>
            <a:br>
              <a:rPr lang="en-US" b="1" dirty="0"/>
            </a:br>
            <a:r>
              <a:rPr lang="en-US" b="1" dirty="0"/>
              <a:t>Select Appropriate Cosmos DB APIs</a:t>
            </a:r>
          </a:p>
        </p:txBody>
      </p:sp>
      <p:pic>
        <p:nvPicPr>
          <p:cNvPr id="4" name="Picture 3">
            <a:extLst>
              <a:ext uri="{FF2B5EF4-FFF2-40B4-BE49-F238E27FC236}">
                <a16:creationId xmlns:a16="http://schemas.microsoft.com/office/drawing/2014/main" id="{0E529E6E-26A7-4C19-BAC0-CDA5A338DDFD}"/>
              </a:ext>
            </a:extLst>
          </p:cNvPr>
          <p:cNvPicPr>
            <a:picLocks noChangeAspect="1"/>
          </p:cNvPicPr>
          <p:nvPr/>
        </p:nvPicPr>
        <p:blipFill>
          <a:blip r:embed="rId3"/>
          <a:stretch>
            <a:fillRect/>
          </a:stretch>
        </p:blipFill>
        <p:spPr>
          <a:xfrm>
            <a:off x="9922331" y="5032267"/>
            <a:ext cx="2099741" cy="1668087"/>
          </a:xfrm>
          <a:prstGeom prst="rect">
            <a:avLst/>
          </a:prstGeom>
        </p:spPr>
      </p:pic>
    </p:spTree>
    <p:extLst>
      <p:ext uri="{BB962C8B-B14F-4D97-AF65-F5344CB8AC3E}">
        <p14:creationId xmlns:p14="http://schemas.microsoft.com/office/powerpoint/2010/main" val="3787148850"/>
      </p:ext>
    </p:extLst>
  </p:cSld>
  <p:clrMapOvr>
    <a:masterClrMapping/>
  </p:clrMapOvr>
  <p:transition>
    <p:fade/>
  </p:transition>
</p:sld>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Azure 2">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BA37C2E8-86DA-4C7F-89BF-BC08C304625E}"/>
    </a:ext>
  </a:extLst>
</a:theme>
</file>

<file path=ppt/theme/theme3.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4.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60E49DB-0E46-4E26-802D-8B7134C2F338}" vid="{2A6A2BA9-42FB-431E-81C9-3FE614E59DF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0</TotalTime>
  <Words>1566</Words>
  <Application>Microsoft Office PowerPoint</Application>
  <PresentationFormat>Custom</PresentationFormat>
  <Paragraphs>212</Paragraphs>
  <Slides>23</Slides>
  <Notes>10</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23</vt:i4>
      </vt:variant>
    </vt:vector>
  </HeadingPairs>
  <TitlesOfParts>
    <vt:vector size="32" baseType="lpstr">
      <vt:lpstr>Arial</vt:lpstr>
      <vt:lpstr>Consolas</vt:lpstr>
      <vt:lpstr>Segoe UI</vt:lpstr>
      <vt:lpstr>Segoe UI Light</vt:lpstr>
      <vt:lpstr>Wingdings</vt:lpstr>
      <vt:lpstr>Azure 1</vt:lpstr>
      <vt:lpstr>Azure 2</vt:lpstr>
      <vt:lpstr>Dynamics 365</vt:lpstr>
      <vt:lpstr>Office 365 PPT Template - 2017</vt:lpstr>
      <vt:lpstr>AZ-303: Microsoft Azure Architect Technologies</vt:lpstr>
      <vt:lpstr>Module 7: Implement NoSQL Databases</vt:lpstr>
      <vt:lpstr>Learning Objectives</vt:lpstr>
      <vt:lpstr> Configure Storage Account Tables</vt:lpstr>
      <vt:lpstr>Azure Table Storage (1 of 2) </vt:lpstr>
      <vt:lpstr>Azure Table Storage (2 of 2)</vt:lpstr>
      <vt:lpstr>Table Service Data Model (1 of 2) </vt:lpstr>
      <vt:lpstr>Table Service Data Model (2 of 2)</vt:lpstr>
      <vt:lpstr> Select Appropriate Cosmos DB APIs</vt:lpstr>
      <vt:lpstr>Overview of Azure Cosmos DB (1 of 2)</vt:lpstr>
      <vt:lpstr>Overview of Azure Cosmos DB (2 of 2)</vt:lpstr>
      <vt:lpstr>High Availability with Cosmos DB (1 of 3)</vt:lpstr>
      <vt:lpstr>High Availability with Cosmos DB (2 of 3) </vt:lpstr>
      <vt:lpstr>High Availability with Cosmos DB (3 of 3)</vt:lpstr>
      <vt:lpstr>Overview of Azure Cosmos DB Supported APIs (1 of 2)</vt:lpstr>
      <vt:lpstr>Overview of Azure Cosmos DB Supported APIs (2 of 2)</vt:lpstr>
      <vt:lpstr>Azure Cosmos DB Cassandra API </vt:lpstr>
      <vt:lpstr>Azure Cosmos DB API for MongoDB </vt:lpstr>
      <vt:lpstr>Azure Cosmos DB Gremlin API</vt:lpstr>
      <vt:lpstr>Azure Cosmos DB table API</vt:lpstr>
      <vt:lpstr>Module Review Questions</vt:lpstr>
      <vt:lpstr>Online Role-based training resources:  Microsoft Learn https://docs.microsoft.com/en-us/learn/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2020-06-25T23:03:07Z</dcterms:created>
  <dcterms:modified xsi:type="dcterms:W3CDTF">2020-11-12T16:53:40Z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2020-06-29T15:13:16Z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86c9fb11-dd17-44aa-aab5-e06252fe4211</vt:lpwstr>
  </property>
  <property fmtid="{D5CDD505-2E9C-101B-9397-08002B2CF9AE}" pid="8" name="MSIP_Label_f42aa342-8706-4288-bd11-ebb85995028c_ContentBits">
    <vt:lpwstr>0</vt:lpwstr>
  </property>
</Properties>
</file>